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985000" cy="92837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255" autoAdjust="0"/>
    <p:restoredTop sz="94660"/>
  </p:normalViewPr>
  <p:slideViewPr>
    <p:cSldViewPr snapToGrid="0">
      <p:cViewPr varScale="1">
        <p:scale>
          <a:sx n="90" d="100"/>
          <a:sy n="90" d="100"/>
        </p:scale>
        <p:origin x="4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226FFD9-D1D0-4785-886D-6DD2224C526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5797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DF0E2D-3AA1-4D20-9C2F-BB1174CB758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5797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D2067B41-4DA8-4ED9-8935-47D305E83021}" type="datetimeFigureOut">
              <a:rPr lang="en-US" smtClean="0"/>
              <a:t>12/07/2021</a:t>
            </a:fld>
            <a:endParaRPr lang="en-US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CF0B24F6-3314-4FC8-97B5-7C60960A761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706438" y="1160463"/>
            <a:ext cx="5572125" cy="3133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FC3E50AE-EC1F-4581-AE4F-ADAE22DEE3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98500" y="4467781"/>
            <a:ext cx="5588000" cy="3655457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6592CF-247D-4F9E-8867-50BDF3B87EC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5796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4298CA-18A3-4C1D-AC30-82BFC60C95F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956550" y="8817904"/>
            <a:ext cx="3026833" cy="465796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4BC1A771-A576-4928-9171-B21BBA234556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CF2C4-3CE4-4599-B4A0-6C0BBB02D14D}" type="datetimeFigureOut">
              <a:rPr lang="en-US" smtClean="0"/>
              <a:t>12/07/2021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BAF9E-E863-4E06-8F3C-2AE2D40EE3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9426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CF2C4-3CE4-4599-B4A0-6C0BBB02D14D}" type="datetimeFigureOut">
              <a:rPr lang="en-US" smtClean="0"/>
              <a:t>12/07/2021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BAF9E-E863-4E06-8F3C-2AE2D40EE3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3882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CF2C4-3CE4-4599-B4A0-6C0BBB02D14D}" type="datetimeFigureOut">
              <a:rPr lang="en-US" smtClean="0"/>
              <a:t>12/07/2021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BAF9E-E863-4E06-8F3C-2AE2D40EE3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002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CF2C4-3CE4-4599-B4A0-6C0BBB02D14D}" type="datetimeFigureOut">
              <a:rPr lang="en-US" smtClean="0"/>
              <a:t>12/07/2021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BAF9E-E863-4E06-8F3C-2AE2D40EE3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772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CF2C4-3CE4-4599-B4A0-6C0BBB02D14D}" type="datetimeFigureOut">
              <a:rPr lang="en-US" smtClean="0"/>
              <a:t>12/07/2021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BAF9E-E863-4E06-8F3C-2AE2D40EE3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360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CF2C4-3CE4-4599-B4A0-6C0BBB02D14D}" type="datetimeFigureOut">
              <a:rPr lang="en-US" smtClean="0"/>
              <a:t>12/07/2021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BAF9E-E863-4E06-8F3C-2AE2D40EE3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576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CF2C4-3CE4-4599-B4A0-6C0BBB02D14D}" type="datetimeFigureOut">
              <a:rPr lang="en-US" smtClean="0"/>
              <a:t>12/07/2021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BAF9E-E863-4E06-8F3C-2AE2D40EE3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330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CF2C4-3CE4-4599-B4A0-6C0BBB02D14D}" type="datetimeFigureOut">
              <a:rPr lang="en-US" smtClean="0"/>
              <a:t>12/07/2021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BAF9E-E863-4E06-8F3C-2AE2D40EE3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528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CF2C4-3CE4-4599-B4A0-6C0BBB02D14D}" type="datetimeFigureOut">
              <a:rPr lang="en-US" smtClean="0"/>
              <a:t>12/07/2021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BAF9E-E863-4E06-8F3C-2AE2D40EE3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244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CF2C4-3CE4-4599-B4A0-6C0BBB02D14D}" type="datetimeFigureOut">
              <a:rPr lang="en-US" smtClean="0"/>
              <a:t>12/07/2021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BAF9E-E863-4E06-8F3C-2AE2D40EE3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775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CF2C4-3CE4-4599-B4A0-6C0BBB02D14D}" type="datetimeFigureOut">
              <a:rPr lang="en-US" smtClean="0"/>
              <a:t>12/07/2021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BAF9E-E863-4E06-8F3C-2AE2D40EE3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261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CCF2C4-3CE4-4599-B4A0-6C0BBB02D14D}" type="datetimeFigureOut">
              <a:rPr lang="en-US" smtClean="0"/>
              <a:t>12/07/2021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BBAF9E-E863-4E06-8F3C-2AE2D40EE3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263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5">
            <a:extLst>
              <a:ext uri="{FF2B5EF4-FFF2-40B4-BE49-F238E27FC236}">
                <a16:creationId xmlns:a16="http://schemas.microsoft.com/office/drawing/2014/main" id="{885B4CC6-2E33-4557-BAD6-3BD2D7A17CCE}"/>
              </a:ext>
            </a:extLst>
          </p:cNvPr>
          <p:cNvGrpSpPr/>
          <p:nvPr/>
        </p:nvGrpSpPr>
        <p:grpSpPr>
          <a:xfrm>
            <a:off x="4182946" y="1021190"/>
            <a:ext cx="1406654" cy="1222343"/>
            <a:chOff x="720725" y="2360612"/>
            <a:chExt cx="2147887" cy="2146300"/>
          </a:xfrm>
          <a:solidFill>
            <a:schemeClr val="accent1">
              <a:lumMod val="50000"/>
            </a:schemeClr>
          </a:solidFill>
        </p:grpSpPr>
        <p:sp>
          <p:nvSpPr>
            <p:cNvPr id="5" name="Google Shape;128;p14">
              <a:extLst>
                <a:ext uri="{FF2B5EF4-FFF2-40B4-BE49-F238E27FC236}">
                  <a16:creationId xmlns:a16="http://schemas.microsoft.com/office/drawing/2014/main" id="{900FECD3-66EB-4237-8EB8-9E2C162E3BD4}"/>
                </a:ext>
              </a:extLst>
            </p:cNvPr>
            <p:cNvSpPr/>
            <p:nvPr/>
          </p:nvSpPr>
          <p:spPr>
            <a:xfrm>
              <a:off x="1433512" y="3678237"/>
              <a:ext cx="1320800" cy="828675"/>
            </a:xfrm>
            <a:custGeom>
              <a:avLst/>
              <a:gdLst/>
              <a:ahLst/>
              <a:cxnLst/>
              <a:rect l="l" t="t" r="r" b="b"/>
              <a:pathLst>
                <a:path w="139" h="87" extrusionOk="0">
                  <a:moveTo>
                    <a:pt x="139" y="0"/>
                  </a:moveTo>
                  <a:cubicBezTo>
                    <a:pt x="133" y="5"/>
                    <a:pt x="125" y="9"/>
                    <a:pt x="117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0" y="41"/>
                    <a:pt x="0" y="63"/>
                    <a:pt x="14" y="77"/>
                  </a:cubicBezTo>
                  <a:cubicBezTo>
                    <a:pt x="20" y="84"/>
                    <a:pt x="29" y="87"/>
                    <a:pt x="38" y="87"/>
                  </a:cubicBezTo>
                  <a:cubicBezTo>
                    <a:pt x="47" y="87"/>
                    <a:pt x="56" y="84"/>
                    <a:pt x="63" y="77"/>
                  </a:cubicBezTo>
                  <a:cubicBezTo>
                    <a:pt x="139" y="0"/>
                    <a:pt x="139" y="0"/>
                    <a:pt x="139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" name="Google Shape;129;p14">
              <a:extLst>
                <a:ext uri="{FF2B5EF4-FFF2-40B4-BE49-F238E27FC236}">
                  <a16:creationId xmlns:a16="http://schemas.microsoft.com/office/drawing/2014/main" id="{8D627309-2A04-4047-A8AD-E3D9FB3CE845}"/>
                </a:ext>
              </a:extLst>
            </p:cNvPr>
            <p:cNvSpPr/>
            <p:nvPr/>
          </p:nvSpPr>
          <p:spPr>
            <a:xfrm>
              <a:off x="720725" y="3097212"/>
              <a:ext cx="2147887" cy="666750"/>
            </a:xfrm>
            <a:custGeom>
              <a:avLst/>
              <a:gdLst/>
              <a:ahLst/>
              <a:cxnLst/>
              <a:rect l="l" t="t" r="r" b="b"/>
              <a:pathLst>
                <a:path w="226" h="70" extrusionOk="0">
                  <a:moveTo>
                    <a:pt x="226" y="37"/>
                  </a:moveTo>
                  <a:cubicBezTo>
                    <a:pt x="225" y="45"/>
                    <a:pt x="222" y="53"/>
                    <a:pt x="216" y="59"/>
                  </a:cubicBezTo>
                  <a:cubicBezTo>
                    <a:pt x="214" y="61"/>
                    <a:pt x="214" y="61"/>
                    <a:pt x="214" y="61"/>
                  </a:cubicBezTo>
                  <a:cubicBezTo>
                    <a:pt x="221" y="55"/>
                    <a:pt x="225" y="47"/>
                    <a:pt x="226" y="38"/>
                  </a:cubicBezTo>
                  <a:cubicBezTo>
                    <a:pt x="226" y="38"/>
                    <a:pt x="226" y="37"/>
                    <a:pt x="226" y="37"/>
                  </a:cubicBezTo>
                  <a:moveTo>
                    <a:pt x="216" y="11"/>
                  </a:moveTo>
                  <a:cubicBezTo>
                    <a:pt x="222" y="17"/>
                    <a:pt x="225" y="25"/>
                    <a:pt x="226" y="33"/>
                  </a:cubicBezTo>
                  <a:cubicBezTo>
                    <a:pt x="226" y="33"/>
                    <a:pt x="226" y="32"/>
                    <a:pt x="226" y="32"/>
                  </a:cubicBezTo>
                  <a:cubicBezTo>
                    <a:pt x="225" y="24"/>
                    <a:pt x="222" y="16"/>
                    <a:pt x="216" y="11"/>
                  </a:cubicBezTo>
                  <a:moveTo>
                    <a:pt x="108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54"/>
                    <a:pt x="15" y="70"/>
                    <a:pt x="34" y="70"/>
                  </a:cubicBezTo>
                  <a:cubicBezTo>
                    <a:pt x="108" y="70"/>
                    <a:pt x="108" y="70"/>
                    <a:pt x="108" y="70"/>
                  </a:cubicBezTo>
                  <a:cubicBezTo>
                    <a:pt x="143" y="35"/>
                    <a:pt x="143" y="35"/>
                    <a:pt x="143" y="35"/>
                  </a:cubicBezTo>
                  <a:cubicBezTo>
                    <a:pt x="108" y="0"/>
                    <a:pt x="108" y="0"/>
                    <a:pt x="108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" name="Google Shape;130;p14">
              <a:extLst>
                <a:ext uri="{FF2B5EF4-FFF2-40B4-BE49-F238E27FC236}">
                  <a16:creationId xmlns:a16="http://schemas.microsoft.com/office/drawing/2014/main" id="{7BB9CE17-C226-41EB-9F80-8DB7C5FDD460}"/>
                </a:ext>
              </a:extLst>
            </p:cNvPr>
            <p:cNvSpPr/>
            <p:nvPr/>
          </p:nvSpPr>
          <p:spPr>
            <a:xfrm>
              <a:off x="1747837" y="3430587"/>
              <a:ext cx="1120775" cy="333375"/>
            </a:xfrm>
            <a:custGeom>
              <a:avLst/>
              <a:gdLst/>
              <a:ahLst/>
              <a:cxnLst/>
              <a:rect l="l" t="t" r="r" b="b"/>
              <a:pathLst>
                <a:path w="118" h="35" extrusionOk="0">
                  <a:moveTo>
                    <a:pt x="35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84" y="35"/>
                    <a:pt x="84" y="35"/>
                    <a:pt x="84" y="35"/>
                  </a:cubicBezTo>
                  <a:cubicBezTo>
                    <a:pt x="92" y="35"/>
                    <a:pt x="100" y="31"/>
                    <a:pt x="106" y="26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14" y="18"/>
                    <a:pt x="117" y="10"/>
                    <a:pt x="118" y="2"/>
                  </a:cubicBezTo>
                  <a:cubicBezTo>
                    <a:pt x="118" y="2"/>
                    <a:pt x="118" y="2"/>
                    <a:pt x="118" y="2"/>
                  </a:cubicBezTo>
                  <a:cubicBezTo>
                    <a:pt x="117" y="10"/>
                    <a:pt x="114" y="18"/>
                    <a:pt x="108" y="24"/>
                  </a:cubicBezTo>
                  <a:cubicBezTo>
                    <a:pt x="101" y="31"/>
                    <a:pt x="92" y="35"/>
                    <a:pt x="83" y="35"/>
                  </a:cubicBezTo>
                  <a:cubicBezTo>
                    <a:pt x="75" y="35"/>
                    <a:pt x="66" y="31"/>
                    <a:pt x="59" y="24"/>
                  </a:cubicBezTo>
                  <a:cubicBezTo>
                    <a:pt x="35" y="0"/>
                    <a:pt x="35" y="0"/>
                    <a:pt x="35" y="0"/>
                  </a:cubicBez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" name="Google Shape;131;p14">
              <a:extLst>
                <a:ext uri="{FF2B5EF4-FFF2-40B4-BE49-F238E27FC236}">
                  <a16:creationId xmlns:a16="http://schemas.microsoft.com/office/drawing/2014/main" id="{E94DE39D-2E85-40A1-8EE1-5C6B45277C59}"/>
                </a:ext>
              </a:extLst>
            </p:cNvPr>
            <p:cNvSpPr/>
            <p:nvPr/>
          </p:nvSpPr>
          <p:spPr>
            <a:xfrm>
              <a:off x="1433512" y="2360612"/>
              <a:ext cx="1339850" cy="847725"/>
            </a:xfrm>
            <a:custGeom>
              <a:avLst/>
              <a:gdLst/>
              <a:ahLst/>
              <a:cxnLst/>
              <a:rect l="l" t="t" r="r" b="b"/>
              <a:pathLst>
                <a:path w="141" h="89" extrusionOk="0">
                  <a:moveTo>
                    <a:pt x="38" y="0"/>
                  </a:moveTo>
                  <a:cubicBezTo>
                    <a:pt x="29" y="0"/>
                    <a:pt x="20" y="3"/>
                    <a:pt x="14" y="10"/>
                  </a:cubicBezTo>
                  <a:cubicBezTo>
                    <a:pt x="0" y="24"/>
                    <a:pt x="0" y="46"/>
                    <a:pt x="14" y="59"/>
                  </a:cubicBezTo>
                  <a:cubicBezTo>
                    <a:pt x="33" y="78"/>
                    <a:pt x="33" y="78"/>
                    <a:pt x="33" y="78"/>
                  </a:cubicBezTo>
                  <a:cubicBezTo>
                    <a:pt x="114" y="78"/>
                    <a:pt x="114" y="78"/>
                    <a:pt x="114" y="78"/>
                  </a:cubicBezTo>
                  <a:cubicBezTo>
                    <a:pt x="115" y="78"/>
                    <a:pt x="116" y="78"/>
                    <a:pt x="116" y="78"/>
                  </a:cubicBezTo>
                  <a:cubicBezTo>
                    <a:pt x="125" y="78"/>
                    <a:pt x="134" y="82"/>
                    <a:pt x="141" y="88"/>
                  </a:cubicBezTo>
                  <a:cubicBezTo>
                    <a:pt x="141" y="89"/>
                    <a:pt x="141" y="89"/>
                    <a:pt x="141" y="89"/>
                  </a:cubicBezTo>
                  <a:cubicBezTo>
                    <a:pt x="141" y="89"/>
                    <a:pt x="141" y="89"/>
                    <a:pt x="141" y="89"/>
                  </a:cubicBezTo>
                  <a:cubicBezTo>
                    <a:pt x="141" y="89"/>
                    <a:pt x="141" y="89"/>
                    <a:pt x="141" y="88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56" y="3"/>
                    <a:pt x="47" y="0"/>
                    <a:pt x="38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" name="Google Shape;132;p14">
              <a:extLst>
                <a:ext uri="{FF2B5EF4-FFF2-40B4-BE49-F238E27FC236}">
                  <a16:creationId xmlns:a16="http://schemas.microsoft.com/office/drawing/2014/main" id="{E012F5FF-21D4-4952-A153-CC3FBA6C70FD}"/>
                </a:ext>
              </a:extLst>
            </p:cNvPr>
            <p:cNvSpPr/>
            <p:nvPr/>
          </p:nvSpPr>
          <p:spPr>
            <a:xfrm>
              <a:off x="2516187" y="3097212"/>
              <a:ext cx="257175" cy="104775"/>
            </a:xfrm>
            <a:custGeom>
              <a:avLst/>
              <a:gdLst/>
              <a:ahLst/>
              <a:cxnLst/>
              <a:rect l="l" t="t" r="r" b="b"/>
              <a:pathLst>
                <a:path w="27" h="11" extrusionOk="0">
                  <a:moveTo>
                    <a:pt x="2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2" y="0"/>
                    <a:pt x="21" y="4"/>
                    <a:pt x="27" y="11"/>
                  </a:cubicBezTo>
                  <a:cubicBezTo>
                    <a:pt x="27" y="11"/>
                    <a:pt x="27" y="11"/>
                    <a:pt x="27" y="10"/>
                  </a:cubicBezTo>
                  <a:cubicBezTo>
                    <a:pt x="20" y="4"/>
                    <a:pt x="11" y="0"/>
                    <a:pt x="2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" name="Google Shape;133;p14">
              <a:extLst>
                <a:ext uri="{FF2B5EF4-FFF2-40B4-BE49-F238E27FC236}">
                  <a16:creationId xmlns:a16="http://schemas.microsoft.com/office/drawing/2014/main" id="{E145B981-F3B4-469C-BE3F-8809F4E14FB8}"/>
                </a:ext>
              </a:extLst>
            </p:cNvPr>
            <p:cNvSpPr/>
            <p:nvPr/>
          </p:nvSpPr>
          <p:spPr>
            <a:xfrm>
              <a:off x="1747837" y="3097212"/>
              <a:ext cx="768350" cy="333375"/>
            </a:xfrm>
            <a:custGeom>
              <a:avLst/>
              <a:gdLst/>
              <a:ahLst/>
              <a:cxnLst/>
              <a:rect l="l" t="t" r="r" b="b"/>
              <a:pathLst>
                <a:path w="81" h="35" extrusionOk="0">
                  <a:moveTo>
                    <a:pt x="8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65" y="4"/>
                    <a:pt x="73" y="1"/>
                    <a:pt x="81" y="0"/>
                  </a:cubicBez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" name="Google Shape;134;p14">
              <a:extLst>
                <a:ext uri="{FF2B5EF4-FFF2-40B4-BE49-F238E27FC236}">
                  <a16:creationId xmlns:a16="http://schemas.microsoft.com/office/drawing/2014/main" id="{2CF0066C-A63B-47D6-AA29-370BA8EBA7D4}"/>
                </a:ext>
              </a:extLst>
            </p:cNvPr>
            <p:cNvSpPr/>
            <p:nvPr/>
          </p:nvSpPr>
          <p:spPr>
            <a:xfrm>
              <a:off x="2079625" y="3097212"/>
              <a:ext cx="788987" cy="666750"/>
            </a:xfrm>
            <a:custGeom>
              <a:avLst/>
              <a:gdLst/>
              <a:ahLst/>
              <a:cxnLst/>
              <a:rect l="l" t="t" r="r" b="b"/>
              <a:pathLst>
                <a:path w="83" h="70" extrusionOk="0">
                  <a:moveTo>
                    <a:pt x="4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38" y="1"/>
                    <a:pt x="30" y="4"/>
                    <a:pt x="24" y="1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31" y="66"/>
                    <a:pt x="40" y="70"/>
                    <a:pt x="48" y="70"/>
                  </a:cubicBezTo>
                  <a:cubicBezTo>
                    <a:pt x="57" y="70"/>
                    <a:pt x="66" y="66"/>
                    <a:pt x="73" y="59"/>
                  </a:cubicBezTo>
                  <a:cubicBezTo>
                    <a:pt x="79" y="53"/>
                    <a:pt x="82" y="45"/>
                    <a:pt x="83" y="37"/>
                  </a:cubicBezTo>
                  <a:cubicBezTo>
                    <a:pt x="83" y="37"/>
                    <a:pt x="83" y="36"/>
                    <a:pt x="83" y="35"/>
                  </a:cubicBezTo>
                  <a:cubicBezTo>
                    <a:pt x="83" y="34"/>
                    <a:pt x="83" y="33"/>
                    <a:pt x="83" y="33"/>
                  </a:cubicBezTo>
                  <a:cubicBezTo>
                    <a:pt x="82" y="25"/>
                    <a:pt x="79" y="17"/>
                    <a:pt x="73" y="11"/>
                  </a:cubicBezTo>
                  <a:cubicBezTo>
                    <a:pt x="67" y="4"/>
                    <a:pt x="58" y="0"/>
                    <a:pt x="49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" name="Группа 5">
            <a:extLst>
              <a:ext uri="{FF2B5EF4-FFF2-40B4-BE49-F238E27FC236}">
                <a16:creationId xmlns:a16="http://schemas.microsoft.com/office/drawing/2014/main" id="{8998E897-87E1-4A81-8397-7ED18A15B917}"/>
              </a:ext>
            </a:extLst>
          </p:cNvPr>
          <p:cNvGrpSpPr/>
          <p:nvPr/>
        </p:nvGrpSpPr>
        <p:grpSpPr>
          <a:xfrm>
            <a:off x="2494786" y="1023803"/>
            <a:ext cx="1406654" cy="1222343"/>
            <a:chOff x="720725" y="2360612"/>
            <a:chExt cx="2147887" cy="2146300"/>
          </a:xfrm>
          <a:solidFill>
            <a:srgbClr val="00B0F0"/>
          </a:solidFill>
        </p:grpSpPr>
        <p:sp>
          <p:nvSpPr>
            <p:cNvPr id="14" name="Google Shape;128;p14">
              <a:extLst>
                <a:ext uri="{FF2B5EF4-FFF2-40B4-BE49-F238E27FC236}">
                  <a16:creationId xmlns:a16="http://schemas.microsoft.com/office/drawing/2014/main" id="{7D5F3544-FA7F-4F15-9109-E585CF533C91}"/>
                </a:ext>
              </a:extLst>
            </p:cNvPr>
            <p:cNvSpPr/>
            <p:nvPr/>
          </p:nvSpPr>
          <p:spPr>
            <a:xfrm>
              <a:off x="1433512" y="3678237"/>
              <a:ext cx="1320800" cy="828675"/>
            </a:xfrm>
            <a:custGeom>
              <a:avLst/>
              <a:gdLst/>
              <a:ahLst/>
              <a:cxnLst/>
              <a:rect l="l" t="t" r="r" b="b"/>
              <a:pathLst>
                <a:path w="139" h="87" extrusionOk="0">
                  <a:moveTo>
                    <a:pt x="139" y="0"/>
                  </a:moveTo>
                  <a:cubicBezTo>
                    <a:pt x="133" y="5"/>
                    <a:pt x="125" y="9"/>
                    <a:pt x="117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0" y="41"/>
                    <a:pt x="0" y="63"/>
                    <a:pt x="14" y="77"/>
                  </a:cubicBezTo>
                  <a:cubicBezTo>
                    <a:pt x="20" y="84"/>
                    <a:pt x="29" y="87"/>
                    <a:pt x="38" y="87"/>
                  </a:cubicBezTo>
                  <a:cubicBezTo>
                    <a:pt x="47" y="87"/>
                    <a:pt x="56" y="84"/>
                    <a:pt x="63" y="77"/>
                  </a:cubicBezTo>
                  <a:cubicBezTo>
                    <a:pt x="139" y="0"/>
                    <a:pt x="139" y="0"/>
                    <a:pt x="139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" name="Google Shape;129;p14">
              <a:extLst>
                <a:ext uri="{FF2B5EF4-FFF2-40B4-BE49-F238E27FC236}">
                  <a16:creationId xmlns:a16="http://schemas.microsoft.com/office/drawing/2014/main" id="{52B0054D-6E05-4A40-979A-6FC182CACDDD}"/>
                </a:ext>
              </a:extLst>
            </p:cNvPr>
            <p:cNvSpPr/>
            <p:nvPr/>
          </p:nvSpPr>
          <p:spPr>
            <a:xfrm>
              <a:off x="720725" y="3097212"/>
              <a:ext cx="2147887" cy="666750"/>
            </a:xfrm>
            <a:custGeom>
              <a:avLst/>
              <a:gdLst/>
              <a:ahLst/>
              <a:cxnLst/>
              <a:rect l="l" t="t" r="r" b="b"/>
              <a:pathLst>
                <a:path w="226" h="70" extrusionOk="0">
                  <a:moveTo>
                    <a:pt x="226" y="37"/>
                  </a:moveTo>
                  <a:cubicBezTo>
                    <a:pt x="225" y="45"/>
                    <a:pt x="222" y="53"/>
                    <a:pt x="216" y="59"/>
                  </a:cubicBezTo>
                  <a:cubicBezTo>
                    <a:pt x="214" y="61"/>
                    <a:pt x="214" y="61"/>
                    <a:pt x="214" y="61"/>
                  </a:cubicBezTo>
                  <a:cubicBezTo>
                    <a:pt x="221" y="55"/>
                    <a:pt x="225" y="47"/>
                    <a:pt x="226" y="38"/>
                  </a:cubicBezTo>
                  <a:cubicBezTo>
                    <a:pt x="226" y="38"/>
                    <a:pt x="226" y="37"/>
                    <a:pt x="226" y="37"/>
                  </a:cubicBezTo>
                  <a:moveTo>
                    <a:pt x="216" y="11"/>
                  </a:moveTo>
                  <a:cubicBezTo>
                    <a:pt x="222" y="17"/>
                    <a:pt x="225" y="25"/>
                    <a:pt x="226" y="33"/>
                  </a:cubicBezTo>
                  <a:cubicBezTo>
                    <a:pt x="226" y="33"/>
                    <a:pt x="226" y="32"/>
                    <a:pt x="226" y="32"/>
                  </a:cubicBezTo>
                  <a:cubicBezTo>
                    <a:pt x="225" y="24"/>
                    <a:pt x="222" y="16"/>
                    <a:pt x="216" y="11"/>
                  </a:cubicBezTo>
                  <a:moveTo>
                    <a:pt x="108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54"/>
                    <a:pt x="15" y="70"/>
                    <a:pt x="34" y="70"/>
                  </a:cubicBezTo>
                  <a:cubicBezTo>
                    <a:pt x="108" y="70"/>
                    <a:pt x="108" y="70"/>
                    <a:pt x="108" y="70"/>
                  </a:cubicBezTo>
                  <a:cubicBezTo>
                    <a:pt x="143" y="35"/>
                    <a:pt x="143" y="35"/>
                    <a:pt x="143" y="35"/>
                  </a:cubicBezTo>
                  <a:cubicBezTo>
                    <a:pt x="108" y="0"/>
                    <a:pt x="108" y="0"/>
                    <a:pt x="108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" name="Google Shape;130;p14">
              <a:extLst>
                <a:ext uri="{FF2B5EF4-FFF2-40B4-BE49-F238E27FC236}">
                  <a16:creationId xmlns:a16="http://schemas.microsoft.com/office/drawing/2014/main" id="{DF5BA67E-E79B-4C2F-BCDA-3DE8B934D9D9}"/>
                </a:ext>
              </a:extLst>
            </p:cNvPr>
            <p:cNvSpPr/>
            <p:nvPr/>
          </p:nvSpPr>
          <p:spPr>
            <a:xfrm>
              <a:off x="1747837" y="3430587"/>
              <a:ext cx="1120775" cy="333375"/>
            </a:xfrm>
            <a:custGeom>
              <a:avLst/>
              <a:gdLst/>
              <a:ahLst/>
              <a:cxnLst/>
              <a:rect l="l" t="t" r="r" b="b"/>
              <a:pathLst>
                <a:path w="118" h="35" extrusionOk="0">
                  <a:moveTo>
                    <a:pt x="35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84" y="35"/>
                    <a:pt x="84" y="35"/>
                    <a:pt x="84" y="35"/>
                  </a:cubicBezTo>
                  <a:cubicBezTo>
                    <a:pt x="92" y="35"/>
                    <a:pt x="100" y="31"/>
                    <a:pt x="106" y="26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14" y="18"/>
                    <a:pt x="117" y="10"/>
                    <a:pt x="118" y="2"/>
                  </a:cubicBezTo>
                  <a:cubicBezTo>
                    <a:pt x="118" y="2"/>
                    <a:pt x="118" y="2"/>
                    <a:pt x="118" y="2"/>
                  </a:cubicBezTo>
                  <a:cubicBezTo>
                    <a:pt x="117" y="10"/>
                    <a:pt x="114" y="18"/>
                    <a:pt x="108" y="24"/>
                  </a:cubicBezTo>
                  <a:cubicBezTo>
                    <a:pt x="101" y="31"/>
                    <a:pt x="92" y="35"/>
                    <a:pt x="83" y="35"/>
                  </a:cubicBezTo>
                  <a:cubicBezTo>
                    <a:pt x="75" y="35"/>
                    <a:pt x="66" y="31"/>
                    <a:pt x="59" y="24"/>
                  </a:cubicBezTo>
                  <a:cubicBezTo>
                    <a:pt x="35" y="0"/>
                    <a:pt x="35" y="0"/>
                    <a:pt x="35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" name="Google Shape;131;p14">
              <a:extLst>
                <a:ext uri="{FF2B5EF4-FFF2-40B4-BE49-F238E27FC236}">
                  <a16:creationId xmlns:a16="http://schemas.microsoft.com/office/drawing/2014/main" id="{27B4AA24-1672-414A-B15E-D72C6ACBE877}"/>
                </a:ext>
              </a:extLst>
            </p:cNvPr>
            <p:cNvSpPr/>
            <p:nvPr/>
          </p:nvSpPr>
          <p:spPr>
            <a:xfrm>
              <a:off x="1433512" y="2360612"/>
              <a:ext cx="1339850" cy="847725"/>
            </a:xfrm>
            <a:custGeom>
              <a:avLst/>
              <a:gdLst/>
              <a:ahLst/>
              <a:cxnLst/>
              <a:rect l="l" t="t" r="r" b="b"/>
              <a:pathLst>
                <a:path w="141" h="89" extrusionOk="0">
                  <a:moveTo>
                    <a:pt x="38" y="0"/>
                  </a:moveTo>
                  <a:cubicBezTo>
                    <a:pt x="29" y="0"/>
                    <a:pt x="20" y="3"/>
                    <a:pt x="14" y="10"/>
                  </a:cubicBezTo>
                  <a:cubicBezTo>
                    <a:pt x="0" y="24"/>
                    <a:pt x="0" y="46"/>
                    <a:pt x="14" y="59"/>
                  </a:cubicBezTo>
                  <a:cubicBezTo>
                    <a:pt x="33" y="78"/>
                    <a:pt x="33" y="78"/>
                    <a:pt x="33" y="78"/>
                  </a:cubicBezTo>
                  <a:cubicBezTo>
                    <a:pt x="114" y="78"/>
                    <a:pt x="114" y="78"/>
                    <a:pt x="114" y="78"/>
                  </a:cubicBezTo>
                  <a:cubicBezTo>
                    <a:pt x="115" y="78"/>
                    <a:pt x="116" y="78"/>
                    <a:pt x="116" y="78"/>
                  </a:cubicBezTo>
                  <a:cubicBezTo>
                    <a:pt x="125" y="78"/>
                    <a:pt x="134" y="82"/>
                    <a:pt x="141" y="88"/>
                  </a:cubicBezTo>
                  <a:cubicBezTo>
                    <a:pt x="141" y="89"/>
                    <a:pt x="141" y="89"/>
                    <a:pt x="141" y="89"/>
                  </a:cubicBezTo>
                  <a:cubicBezTo>
                    <a:pt x="141" y="89"/>
                    <a:pt x="141" y="89"/>
                    <a:pt x="141" y="89"/>
                  </a:cubicBezTo>
                  <a:cubicBezTo>
                    <a:pt x="141" y="89"/>
                    <a:pt x="141" y="89"/>
                    <a:pt x="141" y="88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56" y="3"/>
                    <a:pt x="47" y="0"/>
                    <a:pt x="38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" name="Google Shape;132;p14">
              <a:extLst>
                <a:ext uri="{FF2B5EF4-FFF2-40B4-BE49-F238E27FC236}">
                  <a16:creationId xmlns:a16="http://schemas.microsoft.com/office/drawing/2014/main" id="{04D499B5-6867-4DB3-A23F-CE052ABDFA10}"/>
                </a:ext>
              </a:extLst>
            </p:cNvPr>
            <p:cNvSpPr/>
            <p:nvPr/>
          </p:nvSpPr>
          <p:spPr>
            <a:xfrm>
              <a:off x="2516187" y="3097212"/>
              <a:ext cx="257175" cy="104775"/>
            </a:xfrm>
            <a:custGeom>
              <a:avLst/>
              <a:gdLst/>
              <a:ahLst/>
              <a:cxnLst/>
              <a:rect l="l" t="t" r="r" b="b"/>
              <a:pathLst>
                <a:path w="27" h="11" extrusionOk="0">
                  <a:moveTo>
                    <a:pt x="2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2" y="0"/>
                    <a:pt x="21" y="4"/>
                    <a:pt x="27" y="11"/>
                  </a:cubicBezTo>
                  <a:cubicBezTo>
                    <a:pt x="27" y="11"/>
                    <a:pt x="27" y="11"/>
                    <a:pt x="27" y="10"/>
                  </a:cubicBezTo>
                  <a:cubicBezTo>
                    <a:pt x="20" y="4"/>
                    <a:pt x="11" y="0"/>
                    <a:pt x="2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" name="Google Shape;133;p14">
              <a:extLst>
                <a:ext uri="{FF2B5EF4-FFF2-40B4-BE49-F238E27FC236}">
                  <a16:creationId xmlns:a16="http://schemas.microsoft.com/office/drawing/2014/main" id="{4AAC8B27-EACF-4D9F-8A56-55644BD7554A}"/>
                </a:ext>
              </a:extLst>
            </p:cNvPr>
            <p:cNvSpPr/>
            <p:nvPr/>
          </p:nvSpPr>
          <p:spPr>
            <a:xfrm>
              <a:off x="1747837" y="3097212"/>
              <a:ext cx="768350" cy="333375"/>
            </a:xfrm>
            <a:custGeom>
              <a:avLst/>
              <a:gdLst/>
              <a:ahLst/>
              <a:cxnLst/>
              <a:rect l="l" t="t" r="r" b="b"/>
              <a:pathLst>
                <a:path w="81" h="35" extrusionOk="0">
                  <a:moveTo>
                    <a:pt x="8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65" y="4"/>
                    <a:pt x="73" y="1"/>
                    <a:pt x="81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" name="Google Shape;134;p14">
              <a:extLst>
                <a:ext uri="{FF2B5EF4-FFF2-40B4-BE49-F238E27FC236}">
                  <a16:creationId xmlns:a16="http://schemas.microsoft.com/office/drawing/2014/main" id="{6C016357-116E-4BF6-AFD8-1989BAC21825}"/>
                </a:ext>
              </a:extLst>
            </p:cNvPr>
            <p:cNvSpPr/>
            <p:nvPr/>
          </p:nvSpPr>
          <p:spPr>
            <a:xfrm>
              <a:off x="2079625" y="3097212"/>
              <a:ext cx="788987" cy="666750"/>
            </a:xfrm>
            <a:custGeom>
              <a:avLst/>
              <a:gdLst/>
              <a:ahLst/>
              <a:cxnLst/>
              <a:rect l="l" t="t" r="r" b="b"/>
              <a:pathLst>
                <a:path w="83" h="70" extrusionOk="0">
                  <a:moveTo>
                    <a:pt x="4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38" y="1"/>
                    <a:pt x="30" y="4"/>
                    <a:pt x="24" y="1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31" y="66"/>
                    <a:pt x="40" y="70"/>
                    <a:pt x="48" y="70"/>
                  </a:cubicBezTo>
                  <a:cubicBezTo>
                    <a:pt x="57" y="70"/>
                    <a:pt x="66" y="66"/>
                    <a:pt x="73" y="59"/>
                  </a:cubicBezTo>
                  <a:cubicBezTo>
                    <a:pt x="79" y="53"/>
                    <a:pt x="82" y="45"/>
                    <a:pt x="83" y="37"/>
                  </a:cubicBezTo>
                  <a:cubicBezTo>
                    <a:pt x="83" y="37"/>
                    <a:pt x="83" y="36"/>
                    <a:pt x="83" y="35"/>
                  </a:cubicBezTo>
                  <a:cubicBezTo>
                    <a:pt x="83" y="34"/>
                    <a:pt x="83" y="33"/>
                    <a:pt x="83" y="33"/>
                  </a:cubicBezTo>
                  <a:cubicBezTo>
                    <a:pt x="82" y="25"/>
                    <a:pt x="79" y="17"/>
                    <a:pt x="73" y="11"/>
                  </a:cubicBezTo>
                  <a:cubicBezTo>
                    <a:pt x="67" y="4"/>
                    <a:pt x="58" y="0"/>
                    <a:pt x="49" y="0"/>
                  </a:cubicBezTo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460F79F8-7567-4FFD-BA3B-BE654E3C061C}"/>
              </a:ext>
            </a:extLst>
          </p:cNvPr>
          <p:cNvSpPr txBox="1"/>
          <p:nvPr/>
        </p:nvSpPr>
        <p:spPr>
          <a:xfrm>
            <a:off x="373325" y="2163484"/>
            <a:ext cx="1654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Enter Order</a:t>
            </a:r>
          </a:p>
        </p:txBody>
      </p:sp>
      <p:grpSp>
        <p:nvGrpSpPr>
          <p:cNvPr id="22" name="Группа 5">
            <a:extLst>
              <a:ext uri="{FF2B5EF4-FFF2-40B4-BE49-F238E27FC236}">
                <a16:creationId xmlns:a16="http://schemas.microsoft.com/office/drawing/2014/main" id="{89E8EBD4-B9F9-49F7-A03A-42B28C1D6FBE}"/>
              </a:ext>
            </a:extLst>
          </p:cNvPr>
          <p:cNvGrpSpPr/>
          <p:nvPr/>
        </p:nvGrpSpPr>
        <p:grpSpPr>
          <a:xfrm>
            <a:off x="831794" y="1068299"/>
            <a:ext cx="1406654" cy="1222343"/>
            <a:chOff x="720725" y="2360612"/>
            <a:chExt cx="2147887" cy="2146300"/>
          </a:xfrm>
        </p:grpSpPr>
        <p:sp>
          <p:nvSpPr>
            <p:cNvPr id="23" name="Google Shape;128;p14">
              <a:extLst>
                <a:ext uri="{FF2B5EF4-FFF2-40B4-BE49-F238E27FC236}">
                  <a16:creationId xmlns:a16="http://schemas.microsoft.com/office/drawing/2014/main" id="{B2E9E273-A948-4868-A949-6F37221F15AE}"/>
                </a:ext>
              </a:extLst>
            </p:cNvPr>
            <p:cNvSpPr/>
            <p:nvPr/>
          </p:nvSpPr>
          <p:spPr>
            <a:xfrm>
              <a:off x="1433512" y="3678237"/>
              <a:ext cx="1320800" cy="828675"/>
            </a:xfrm>
            <a:custGeom>
              <a:avLst/>
              <a:gdLst/>
              <a:ahLst/>
              <a:cxnLst/>
              <a:rect l="l" t="t" r="r" b="b"/>
              <a:pathLst>
                <a:path w="139" h="87" extrusionOk="0">
                  <a:moveTo>
                    <a:pt x="139" y="0"/>
                  </a:moveTo>
                  <a:cubicBezTo>
                    <a:pt x="133" y="5"/>
                    <a:pt x="125" y="9"/>
                    <a:pt x="117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0" y="41"/>
                    <a:pt x="0" y="63"/>
                    <a:pt x="14" y="77"/>
                  </a:cubicBezTo>
                  <a:cubicBezTo>
                    <a:pt x="20" y="84"/>
                    <a:pt x="29" y="87"/>
                    <a:pt x="38" y="87"/>
                  </a:cubicBezTo>
                  <a:cubicBezTo>
                    <a:pt x="47" y="87"/>
                    <a:pt x="56" y="84"/>
                    <a:pt x="63" y="77"/>
                  </a:cubicBezTo>
                  <a:cubicBezTo>
                    <a:pt x="139" y="0"/>
                    <a:pt x="139" y="0"/>
                    <a:pt x="139" y="0"/>
                  </a:cubicBezTo>
                </a:path>
              </a:pathLst>
            </a:custGeom>
            <a:solidFill>
              <a:srgbClr val="BEB3B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" name="Google Shape;129;p14">
              <a:extLst>
                <a:ext uri="{FF2B5EF4-FFF2-40B4-BE49-F238E27FC236}">
                  <a16:creationId xmlns:a16="http://schemas.microsoft.com/office/drawing/2014/main" id="{D9FD7235-9905-4F03-8829-E057CB1E6B75}"/>
                </a:ext>
              </a:extLst>
            </p:cNvPr>
            <p:cNvSpPr/>
            <p:nvPr/>
          </p:nvSpPr>
          <p:spPr>
            <a:xfrm>
              <a:off x="720725" y="3097212"/>
              <a:ext cx="2147887" cy="666750"/>
            </a:xfrm>
            <a:custGeom>
              <a:avLst/>
              <a:gdLst/>
              <a:ahLst/>
              <a:cxnLst/>
              <a:rect l="l" t="t" r="r" b="b"/>
              <a:pathLst>
                <a:path w="226" h="70" extrusionOk="0">
                  <a:moveTo>
                    <a:pt x="226" y="37"/>
                  </a:moveTo>
                  <a:cubicBezTo>
                    <a:pt x="225" y="45"/>
                    <a:pt x="222" y="53"/>
                    <a:pt x="216" y="59"/>
                  </a:cubicBezTo>
                  <a:cubicBezTo>
                    <a:pt x="214" y="61"/>
                    <a:pt x="214" y="61"/>
                    <a:pt x="214" y="61"/>
                  </a:cubicBezTo>
                  <a:cubicBezTo>
                    <a:pt x="221" y="55"/>
                    <a:pt x="225" y="47"/>
                    <a:pt x="226" y="38"/>
                  </a:cubicBezTo>
                  <a:cubicBezTo>
                    <a:pt x="226" y="38"/>
                    <a:pt x="226" y="37"/>
                    <a:pt x="226" y="37"/>
                  </a:cubicBezTo>
                  <a:moveTo>
                    <a:pt x="216" y="11"/>
                  </a:moveTo>
                  <a:cubicBezTo>
                    <a:pt x="222" y="17"/>
                    <a:pt x="225" y="25"/>
                    <a:pt x="226" y="33"/>
                  </a:cubicBezTo>
                  <a:cubicBezTo>
                    <a:pt x="226" y="33"/>
                    <a:pt x="226" y="32"/>
                    <a:pt x="226" y="32"/>
                  </a:cubicBezTo>
                  <a:cubicBezTo>
                    <a:pt x="225" y="24"/>
                    <a:pt x="222" y="16"/>
                    <a:pt x="216" y="11"/>
                  </a:cubicBezTo>
                  <a:moveTo>
                    <a:pt x="108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54"/>
                    <a:pt x="15" y="70"/>
                    <a:pt x="34" y="70"/>
                  </a:cubicBezTo>
                  <a:cubicBezTo>
                    <a:pt x="108" y="70"/>
                    <a:pt x="108" y="70"/>
                    <a:pt x="108" y="70"/>
                  </a:cubicBezTo>
                  <a:cubicBezTo>
                    <a:pt x="143" y="35"/>
                    <a:pt x="143" y="35"/>
                    <a:pt x="143" y="35"/>
                  </a:cubicBezTo>
                  <a:cubicBezTo>
                    <a:pt x="108" y="0"/>
                    <a:pt x="108" y="0"/>
                    <a:pt x="108" y="0"/>
                  </a:cubicBezTo>
                </a:path>
              </a:pathLst>
            </a:custGeom>
            <a:solidFill>
              <a:srgbClr val="BEB3B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" name="Google Shape;130;p14">
              <a:extLst>
                <a:ext uri="{FF2B5EF4-FFF2-40B4-BE49-F238E27FC236}">
                  <a16:creationId xmlns:a16="http://schemas.microsoft.com/office/drawing/2014/main" id="{82ABF1DA-1A8D-4645-8C83-1D5003FED959}"/>
                </a:ext>
              </a:extLst>
            </p:cNvPr>
            <p:cNvSpPr/>
            <p:nvPr/>
          </p:nvSpPr>
          <p:spPr>
            <a:xfrm>
              <a:off x="1747837" y="3430587"/>
              <a:ext cx="1120775" cy="333375"/>
            </a:xfrm>
            <a:custGeom>
              <a:avLst/>
              <a:gdLst/>
              <a:ahLst/>
              <a:cxnLst/>
              <a:rect l="l" t="t" r="r" b="b"/>
              <a:pathLst>
                <a:path w="118" h="35" extrusionOk="0">
                  <a:moveTo>
                    <a:pt x="35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84" y="35"/>
                    <a:pt x="84" y="35"/>
                    <a:pt x="84" y="35"/>
                  </a:cubicBezTo>
                  <a:cubicBezTo>
                    <a:pt x="92" y="35"/>
                    <a:pt x="100" y="31"/>
                    <a:pt x="106" y="26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14" y="18"/>
                    <a:pt x="117" y="10"/>
                    <a:pt x="118" y="2"/>
                  </a:cubicBezTo>
                  <a:cubicBezTo>
                    <a:pt x="118" y="2"/>
                    <a:pt x="118" y="2"/>
                    <a:pt x="118" y="2"/>
                  </a:cubicBezTo>
                  <a:cubicBezTo>
                    <a:pt x="117" y="10"/>
                    <a:pt x="114" y="18"/>
                    <a:pt x="108" y="24"/>
                  </a:cubicBezTo>
                  <a:cubicBezTo>
                    <a:pt x="101" y="31"/>
                    <a:pt x="92" y="35"/>
                    <a:pt x="83" y="35"/>
                  </a:cubicBezTo>
                  <a:cubicBezTo>
                    <a:pt x="75" y="35"/>
                    <a:pt x="66" y="31"/>
                    <a:pt x="59" y="24"/>
                  </a:cubicBezTo>
                  <a:cubicBezTo>
                    <a:pt x="35" y="0"/>
                    <a:pt x="35" y="0"/>
                    <a:pt x="35" y="0"/>
                  </a:cubicBezTo>
                </a:path>
              </a:pathLst>
            </a:custGeom>
            <a:solidFill>
              <a:srgbClr val="8E7D7A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" name="Google Shape;131;p14">
              <a:extLst>
                <a:ext uri="{FF2B5EF4-FFF2-40B4-BE49-F238E27FC236}">
                  <a16:creationId xmlns:a16="http://schemas.microsoft.com/office/drawing/2014/main" id="{ABA626E5-1107-416C-B63E-708EE9CA2E88}"/>
                </a:ext>
              </a:extLst>
            </p:cNvPr>
            <p:cNvSpPr/>
            <p:nvPr/>
          </p:nvSpPr>
          <p:spPr>
            <a:xfrm>
              <a:off x="1433512" y="2360612"/>
              <a:ext cx="1339850" cy="847725"/>
            </a:xfrm>
            <a:custGeom>
              <a:avLst/>
              <a:gdLst/>
              <a:ahLst/>
              <a:cxnLst/>
              <a:rect l="l" t="t" r="r" b="b"/>
              <a:pathLst>
                <a:path w="141" h="89" extrusionOk="0">
                  <a:moveTo>
                    <a:pt x="38" y="0"/>
                  </a:moveTo>
                  <a:cubicBezTo>
                    <a:pt x="29" y="0"/>
                    <a:pt x="20" y="3"/>
                    <a:pt x="14" y="10"/>
                  </a:cubicBezTo>
                  <a:cubicBezTo>
                    <a:pt x="0" y="24"/>
                    <a:pt x="0" y="46"/>
                    <a:pt x="14" y="59"/>
                  </a:cubicBezTo>
                  <a:cubicBezTo>
                    <a:pt x="33" y="78"/>
                    <a:pt x="33" y="78"/>
                    <a:pt x="33" y="78"/>
                  </a:cubicBezTo>
                  <a:cubicBezTo>
                    <a:pt x="114" y="78"/>
                    <a:pt x="114" y="78"/>
                    <a:pt x="114" y="78"/>
                  </a:cubicBezTo>
                  <a:cubicBezTo>
                    <a:pt x="115" y="78"/>
                    <a:pt x="116" y="78"/>
                    <a:pt x="116" y="78"/>
                  </a:cubicBezTo>
                  <a:cubicBezTo>
                    <a:pt x="125" y="78"/>
                    <a:pt x="134" y="82"/>
                    <a:pt x="141" y="88"/>
                  </a:cubicBezTo>
                  <a:cubicBezTo>
                    <a:pt x="141" y="89"/>
                    <a:pt x="141" y="89"/>
                    <a:pt x="141" y="89"/>
                  </a:cubicBezTo>
                  <a:cubicBezTo>
                    <a:pt x="141" y="89"/>
                    <a:pt x="141" y="89"/>
                    <a:pt x="141" y="89"/>
                  </a:cubicBezTo>
                  <a:cubicBezTo>
                    <a:pt x="141" y="89"/>
                    <a:pt x="141" y="89"/>
                    <a:pt x="141" y="88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56" y="3"/>
                    <a:pt x="47" y="0"/>
                    <a:pt x="38" y="0"/>
                  </a:cubicBezTo>
                </a:path>
              </a:pathLst>
            </a:custGeom>
            <a:solidFill>
              <a:srgbClr val="BEB3B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" name="Google Shape;132;p14">
              <a:extLst>
                <a:ext uri="{FF2B5EF4-FFF2-40B4-BE49-F238E27FC236}">
                  <a16:creationId xmlns:a16="http://schemas.microsoft.com/office/drawing/2014/main" id="{C5266A28-566C-4125-AA48-190CCF67D59A}"/>
                </a:ext>
              </a:extLst>
            </p:cNvPr>
            <p:cNvSpPr/>
            <p:nvPr/>
          </p:nvSpPr>
          <p:spPr>
            <a:xfrm>
              <a:off x="2516187" y="3097212"/>
              <a:ext cx="257175" cy="104775"/>
            </a:xfrm>
            <a:custGeom>
              <a:avLst/>
              <a:gdLst/>
              <a:ahLst/>
              <a:cxnLst/>
              <a:rect l="l" t="t" r="r" b="b"/>
              <a:pathLst>
                <a:path w="27" h="11" extrusionOk="0">
                  <a:moveTo>
                    <a:pt x="2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2" y="0"/>
                    <a:pt x="21" y="4"/>
                    <a:pt x="27" y="11"/>
                  </a:cubicBezTo>
                  <a:cubicBezTo>
                    <a:pt x="27" y="11"/>
                    <a:pt x="27" y="11"/>
                    <a:pt x="27" y="10"/>
                  </a:cubicBezTo>
                  <a:cubicBezTo>
                    <a:pt x="20" y="4"/>
                    <a:pt x="11" y="0"/>
                    <a:pt x="2" y="0"/>
                  </a:cubicBezTo>
                </a:path>
              </a:pathLst>
            </a:custGeom>
            <a:solidFill>
              <a:srgbClr val="8E7D7A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" name="Google Shape;133;p14">
              <a:extLst>
                <a:ext uri="{FF2B5EF4-FFF2-40B4-BE49-F238E27FC236}">
                  <a16:creationId xmlns:a16="http://schemas.microsoft.com/office/drawing/2014/main" id="{612621DD-6B8F-410D-ADBF-228CACBF9556}"/>
                </a:ext>
              </a:extLst>
            </p:cNvPr>
            <p:cNvSpPr/>
            <p:nvPr/>
          </p:nvSpPr>
          <p:spPr>
            <a:xfrm>
              <a:off x="1747837" y="3097212"/>
              <a:ext cx="768350" cy="333375"/>
            </a:xfrm>
            <a:custGeom>
              <a:avLst/>
              <a:gdLst/>
              <a:ahLst/>
              <a:cxnLst/>
              <a:rect l="l" t="t" r="r" b="b"/>
              <a:pathLst>
                <a:path w="81" h="35" extrusionOk="0">
                  <a:moveTo>
                    <a:pt x="8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65" y="4"/>
                    <a:pt x="73" y="1"/>
                    <a:pt x="81" y="0"/>
                  </a:cubicBezTo>
                </a:path>
              </a:pathLst>
            </a:custGeom>
            <a:solidFill>
              <a:srgbClr val="8E7D7A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" name="Google Shape;134;p14">
              <a:extLst>
                <a:ext uri="{FF2B5EF4-FFF2-40B4-BE49-F238E27FC236}">
                  <a16:creationId xmlns:a16="http://schemas.microsoft.com/office/drawing/2014/main" id="{1674B6C9-F47D-48E5-BD52-85BDECA01ED0}"/>
                </a:ext>
              </a:extLst>
            </p:cNvPr>
            <p:cNvSpPr/>
            <p:nvPr/>
          </p:nvSpPr>
          <p:spPr>
            <a:xfrm>
              <a:off x="2079625" y="3097212"/>
              <a:ext cx="788987" cy="666750"/>
            </a:xfrm>
            <a:custGeom>
              <a:avLst/>
              <a:gdLst/>
              <a:ahLst/>
              <a:cxnLst/>
              <a:rect l="l" t="t" r="r" b="b"/>
              <a:pathLst>
                <a:path w="83" h="70" extrusionOk="0">
                  <a:moveTo>
                    <a:pt x="4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38" y="1"/>
                    <a:pt x="30" y="4"/>
                    <a:pt x="24" y="1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31" y="66"/>
                    <a:pt x="40" y="70"/>
                    <a:pt x="48" y="70"/>
                  </a:cubicBezTo>
                  <a:cubicBezTo>
                    <a:pt x="57" y="70"/>
                    <a:pt x="66" y="66"/>
                    <a:pt x="73" y="59"/>
                  </a:cubicBezTo>
                  <a:cubicBezTo>
                    <a:pt x="79" y="53"/>
                    <a:pt x="82" y="45"/>
                    <a:pt x="83" y="37"/>
                  </a:cubicBezTo>
                  <a:cubicBezTo>
                    <a:pt x="83" y="37"/>
                    <a:pt x="83" y="36"/>
                    <a:pt x="83" y="35"/>
                  </a:cubicBezTo>
                  <a:cubicBezTo>
                    <a:pt x="83" y="34"/>
                    <a:pt x="83" y="33"/>
                    <a:pt x="83" y="33"/>
                  </a:cubicBezTo>
                  <a:cubicBezTo>
                    <a:pt x="82" y="25"/>
                    <a:pt x="79" y="17"/>
                    <a:pt x="73" y="11"/>
                  </a:cubicBezTo>
                  <a:cubicBezTo>
                    <a:pt x="67" y="4"/>
                    <a:pt x="58" y="0"/>
                    <a:pt x="49" y="0"/>
                  </a:cubicBezTo>
                </a:path>
              </a:pathLst>
            </a:custGeom>
            <a:solidFill>
              <a:srgbClr val="6A575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0" name="Группа 5">
            <a:extLst>
              <a:ext uri="{FF2B5EF4-FFF2-40B4-BE49-F238E27FC236}">
                <a16:creationId xmlns:a16="http://schemas.microsoft.com/office/drawing/2014/main" id="{D21AEF20-1C54-45DE-8415-5CC1EB277A53}"/>
              </a:ext>
            </a:extLst>
          </p:cNvPr>
          <p:cNvGrpSpPr/>
          <p:nvPr/>
        </p:nvGrpSpPr>
        <p:grpSpPr>
          <a:xfrm>
            <a:off x="10488225" y="1050479"/>
            <a:ext cx="1406654" cy="1222343"/>
            <a:chOff x="720725" y="2360612"/>
            <a:chExt cx="2147887" cy="2146300"/>
          </a:xfrm>
          <a:solidFill>
            <a:srgbClr val="00B050"/>
          </a:solidFill>
        </p:grpSpPr>
        <p:sp>
          <p:nvSpPr>
            <p:cNvPr id="31" name="Google Shape;128;p14">
              <a:extLst>
                <a:ext uri="{FF2B5EF4-FFF2-40B4-BE49-F238E27FC236}">
                  <a16:creationId xmlns:a16="http://schemas.microsoft.com/office/drawing/2014/main" id="{E64A0CF3-1B11-44F4-BDA5-716EC1908090}"/>
                </a:ext>
              </a:extLst>
            </p:cNvPr>
            <p:cNvSpPr/>
            <p:nvPr/>
          </p:nvSpPr>
          <p:spPr>
            <a:xfrm>
              <a:off x="1433512" y="3678237"/>
              <a:ext cx="1320800" cy="828675"/>
            </a:xfrm>
            <a:custGeom>
              <a:avLst/>
              <a:gdLst/>
              <a:ahLst/>
              <a:cxnLst/>
              <a:rect l="l" t="t" r="r" b="b"/>
              <a:pathLst>
                <a:path w="139" h="87" extrusionOk="0">
                  <a:moveTo>
                    <a:pt x="139" y="0"/>
                  </a:moveTo>
                  <a:cubicBezTo>
                    <a:pt x="133" y="5"/>
                    <a:pt x="125" y="9"/>
                    <a:pt x="117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0" y="41"/>
                    <a:pt x="0" y="63"/>
                    <a:pt x="14" y="77"/>
                  </a:cubicBezTo>
                  <a:cubicBezTo>
                    <a:pt x="20" y="84"/>
                    <a:pt x="29" y="87"/>
                    <a:pt x="38" y="87"/>
                  </a:cubicBezTo>
                  <a:cubicBezTo>
                    <a:pt x="47" y="87"/>
                    <a:pt x="56" y="84"/>
                    <a:pt x="63" y="77"/>
                  </a:cubicBezTo>
                  <a:cubicBezTo>
                    <a:pt x="139" y="0"/>
                    <a:pt x="139" y="0"/>
                    <a:pt x="139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" name="Google Shape;129;p14">
              <a:extLst>
                <a:ext uri="{FF2B5EF4-FFF2-40B4-BE49-F238E27FC236}">
                  <a16:creationId xmlns:a16="http://schemas.microsoft.com/office/drawing/2014/main" id="{47CB40DE-E21D-4B20-9912-F1AF09330164}"/>
                </a:ext>
              </a:extLst>
            </p:cNvPr>
            <p:cNvSpPr/>
            <p:nvPr/>
          </p:nvSpPr>
          <p:spPr>
            <a:xfrm>
              <a:off x="720725" y="3097212"/>
              <a:ext cx="2147887" cy="666750"/>
            </a:xfrm>
            <a:custGeom>
              <a:avLst/>
              <a:gdLst/>
              <a:ahLst/>
              <a:cxnLst/>
              <a:rect l="l" t="t" r="r" b="b"/>
              <a:pathLst>
                <a:path w="226" h="70" extrusionOk="0">
                  <a:moveTo>
                    <a:pt x="226" y="37"/>
                  </a:moveTo>
                  <a:cubicBezTo>
                    <a:pt x="225" y="45"/>
                    <a:pt x="222" y="53"/>
                    <a:pt x="216" y="59"/>
                  </a:cubicBezTo>
                  <a:cubicBezTo>
                    <a:pt x="214" y="61"/>
                    <a:pt x="214" y="61"/>
                    <a:pt x="214" y="61"/>
                  </a:cubicBezTo>
                  <a:cubicBezTo>
                    <a:pt x="221" y="55"/>
                    <a:pt x="225" y="47"/>
                    <a:pt x="226" y="38"/>
                  </a:cubicBezTo>
                  <a:cubicBezTo>
                    <a:pt x="226" y="38"/>
                    <a:pt x="226" y="37"/>
                    <a:pt x="226" y="37"/>
                  </a:cubicBezTo>
                  <a:moveTo>
                    <a:pt x="216" y="11"/>
                  </a:moveTo>
                  <a:cubicBezTo>
                    <a:pt x="222" y="17"/>
                    <a:pt x="225" y="25"/>
                    <a:pt x="226" y="33"/>
                  </a:cubicBezTo>
                  <a:cubicBezTo>
                    <a:pt x="226" y="33"/>
                    <a:pt x="226" y="32"/>
                    <a:pt x="226" y="32"/>
                  </a:cubicBezTo>
                  <a:cubicBezTo>
                    <a:pt x="225" y="24"/>
                    <a:pt x="222" y="16"/>
                    <a:pt x="216" y="11"/>
                  </a:cubicBezTo>
                  <a:moveTo>
                    <a:pt x="108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54"/>
                    <a:pt x="15" y="70"/>
                    <a:pt x="34" y="70"/>
                  </a:cubicBezTo>
                  <a:cubicBezTo>
                    <a:pt x="108" y="70"/>
                    <a:pt x="108" y="70"/>
                    <a:pt x="108" y="70"/>
                  </a:cubicBezTo>
                  <a:cubicBezTo>
                    <a:pt x="143" y="35"/>
                    <a:pt x="143" y="35"/>
                    <a:pt x="143" y="35"/>
                  </a:cubicBezTo>
                  <a:cubicBezTo>
                    <a:pt x="108" y="0"/>
                    <a:pt x="108" y="0"/>
                    <a:pt x="108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" name="Google Shape;130;p14">
              <a:extLst>
                <a:ext uri="{FF2B5EF4-FFF2-40B4-BE49-F238E27FC236}">
                  <a16:creationId xmlns:a16="http://schemas.microsoft.com/office/drawing/2014/main" id="{154E9244-2F71-4367-93FA-38BA317C02ED}"/>
                </a:ext>
              </a:extLst>
            </p:cNvPr>
            <p:cNvSpPr/>
            <p:nvPr/>
          </p:nvSpPr>
          <p:spPr>
            <a:xfrm>
              <a:off x="1747837" y="3430587"/>
              <a:ext cx="1120775" cy="333375"/>
            </a:xfrm>
            <a:custGeom>
              <a:avLst/>
              <a:gdLst/>
              <a:ahLst/>
              <a:cxnLst/>
              <a:rect l="l" t="t" r="r" b="b"/>
              <a:pathLst>
                <a:path w="118" h="35" extrusionOk="0">
                  <a:moveTo>
                    <a:pt x="35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84" y="35"/>
                    <a:pt x="84" y="35"/>
                    <a:pt x="84" y="35"/>
                  </a:cubicBezTo>
                  <a:cubicBezTo>
                    <a:pt x="92" y="35"/>
                    <a:pt x="100" y="31"/>
                    <a:pt x="106" y="26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14" y="18"/>
                    <a:pt x="117" y="10"/>
                    <a:pt x="118" y="2"/>
                  </a:cubicBezTo>
                  <a:cubicBezTo>
                    <a:pt x="118" y="2"/>
                    <a:pt x="118" y="2"/>
                    <a:pt x="118" y="2"/>
                  </a:cubicBezTo>
                  <a:cubicBezTo>
                    <a:pt x="117" y="10"/>
                    <a:pt x="114" y="18"/>
                    <a:pt x="108" y="24"/>
                  </a:cubicBezTo>
                  <a:cubicBezTo>
                    <a:pt x="101" y="31"/>
                    <a:pt x="92" y="35"/>
                    <a:pt x="83" y="35"/>
                  </a:cubicBezTo>
                  <a:cubicBezTo>
                    <a:pt x="75" y="35"/>
                    <a:pt x="66" y="31"/>
                    <a:pt x="59" y="24"/>
                  </a:cubicBezTo>
                  <a:cubicBezTo>
                    <a:pt x="35" y="0"/>
                    <a:pt x="35" y="0"/>
                    <a:pt x="35" y="0"/>
                  </a:cubicBezTo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" name="Google Shape;131;p14">
              <a:extLst>
                <a:ext uri="{FF2B5EF4-FFF2-40B4-BE49-F238E27FC236}">
                  <a16:creationId xmlns:a16="http://schemas.microsoft.com/office/drawing/2014/main" id="{E8D7B6EA-1E0B-46D5-BF8A-89D9CF998D9E}"/>
                </a:ext>
              </a:extLst>
            </p:cNvPr>
            <p:cNvSpPr/>
            <p:nvPr/>
          </p:nvSpPr>
          <p:spPr>
            <a:xfrm>
              <a:off x="1433512" y="2360612"/>
              <a:ext cx="1339850" cy="847725"/>
            </a:xfrm>
            <a:custGeom>
              <a:avLst/>
              <a:gdLst/>
              <a:ahLst/>
              <a:cxnLst/>
              <a:rect l="l" t="t" r="r" b="b"/>
              <a:pathLst>
                <a:path w="141" h="89" extrusionOk="0">
                  <a:moveTo>
                    <a:pt x="38" y="0"/>
                  </a:moveTo>
                  <a:cubicBezTo>
                    <a:pt x="29" y="0"/>
                    <a:pt x="20" y="3"/>
                    <a:pt x="14" y="10"/>
                  </a:cubicBezTo>
                  <a:cubicBezTo>
                    <a:pt x="0" y="24"/>
                    <a:pt x="0" y="46"/>
                    <a:pt x="14" y="59"/>
                  </a:cubicBezTo>
                  <a:cubicBezTo>
                    <a:pt x="33" y="78"/>
                    <a:pt x="33" y="78"/>
                    <a:pt x="33" y="78"/>
                  </a:cubicBezTo>
                  <a:cubicBezTo>
                    <a:pt x="114" y="78"/>
                    <a:pt x="114" y="78"/>
                    <a:pt x="114" y="78"/>
                  </a:cubicBezTo>
                  <a:cubicBezTo>
                    <a:pt x="115" y="78"/>
                    <a:pt x="116" y="78"/>
                    <a:pt x="116" y="78"/>
                  </a:cubicBezTo>
                  <a:cubicBezTo>
                    <a:pt x="125" y="78"/>
                    <a:pt x="134" y="82"/>
                    <a:pt x="141" y="88"/>
                  </a:cubicBezTo>
                  <a:cubicBezTo>
                    <a:pt x="141" y="89"/>
                    <a:pt x="141" y="89"/>
                    <a:pt x="141" y="89"/>
                  </a:cubicBezTo>
                  <a:cubicBezTo>
                    <a:pt x="141" y="89"/>
                    <a:pt x="141" y="89"/>
                    <a:pt x="141" y="89"/>
                  </a:cubicBezTo>
                  <a:cubicBezTo>
                    <a:pt x="141" y="89"/>
                    <a:pt x="141" y="89"/>
                    <a:pt x="141" y="88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56" y="3"/>
                    <a:pt x="47" y="0"/>
                    <a:pt x="38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" name="Google Shape;132;p14">
              <a:extLst>
                <a:ext uri="{FF2B5EF4-FFF2-40B4-BE49-F238E27FC236}">
                  <a16:creationId xmlns:a16="http://schemas.microsoft.com/office/drawing/2014/main" id="{3D8C9E18-067D-4084-A488-AE990042FDF1}"/>
                </a:ext>
              </a:extLst>
            </p:cNvPr>
            <p:cNvSpPr/>
            <p:nvPr/>
          </p:nvSpPr>
          <p:spPr>
            <a:xfrm>
              <a:off x="2516187" y="3097212"/>
              <a:ext cx="257175" cy="104775"/>
            </a:xfrm>
            <a:custGeom>
              <a:avLst/>
              <a:gdLst/>
              <a:ahLst/>
              <a:cxnLst/>
              <a:rect l="l" t="t" r="r" b="b"/>
              <a:pathLst>
                <a:path w="27" h="11" extrusionOk="0">
                  <a:moveTo>
                    <a:pt x="2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2" y="0"/>
                    <a:pt x="21" y="4"/>
                    <a:pt x="27" y="11"/>
                  </a:cubicBezTo>
                  <a:cubicBezTo>
                    <a:pt x="27" y="11"/>
                    <a:pt x="27" y="11"/>
                    <a:pt x="27" y="10"/>
                  </a:cubicBezTo>
                  <a:cubicBezTo>
                    <a:pt x="20" y="4"/>
                    <a:pt x="11" y="0"/>
                    <a:pt x="2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" name="Google Shape;133;p14">
              <a:extLst>
                <a:ext uri="{FF2B5EF4-FFF2-40B4-BE49-F238E27FC236}">
                  <a16:creationId xmlns:a16="http://schemas.microsoft.com/office/drawing/2014/main" id="{D0F5304C-1665-4CA4-8509-60792CF0A214}"/>
                </a:ext>
              </a:extLst>
            </p:cNvPr>
            <p:cNvSpPr/>
            <p:nvPr/>
          </p:nvSpPr>
          <p:spPr>
            <a:xfrm>
              <a:off x="1747837" y="3097212"/>
              <a:ext cx="768350" cy="333375"/>
            </a:xfrm>
            <a:custGeom>
              <a:avLst/>
              <a:gdLst/>
              <a:ahLst/>
              <a:cxnLst/>
              <a:rect l="l" t="t" r="r" b="b"/>
              <a:pathLst>
                <a:path w="81" h="35" extrusionOk="0">
                  <a:moveTo>
                    <a:pt x="8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65" y="4"/>
                    <a:pt x="73" y="1"/>
                    <a:pt x="81" y="0"/>
                  </a:cubicBezTo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" name="Google Shape;134;p14">
              <a:extLst>
                <a:ext uri="{FF2B5EF4-FFF2-40B4-BE49-F238E27FC236}">
                  <a16:creationId xmlns:a16="http://schemas.microsoft.com/office/drawing/2014/main" id="{2F79A2DC-88D5-465D-A8C0-6FC545A00BB0}"/>
                </a:ext>
              </a:extLst>
            </p:cNvPr>
            <p:cNvSpPr/>
            <p:nvPr/>
          </p:nvSpPr>
          <p:spPr>
            <a:xfrm>
              <a:off x="2079625" y="3097212"/>
              <a:ext cx="788987" cy="666750"/>
            </a:xfrm>
            <a:custGeom>
              <a:avLst/>
              <a:gdLst/>
              <a:ahLst/>
              <a:cxnLst/>
              <a:rect l="l" t="t" r="r" b="b"/>
              <a:pathLst>
                <a:path w="83" h="70" extrusionOk="0">
                  <a:moveTo>
                    <a:pt x="4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38" y="1"/>
                    <a:pt x="30" y="4"/>
                    <a:pt x="24" y="1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31" y="66"/>
                    <a:pt x="40" y="70"/>
                    <a:pt x="48" y="70"/>
                  </a:cubicBezTo>
                  <a:cubicBezTo>
                    <a:pt x="57" y="70"/>
                    <a:pt x="66" y="66"/>
                    <a:pt x="73" y="59"/>
                  </a:cubicBezTo>
                  <a:cubicBezTo>
                    <a:pt x="79" y="53"/>
                    <a:pt x="82" y="45"/>
                    <a:pt x="83" y="37"/>
                  </a:cubicBezTo>
                  <a:cubicBezTo>
                    <a:pt x="83" y="37"/>
                    <a:pt x="83" y="36"/>
                    <a:pt x="83" y="35"/>
                  </a:cubicBezTo>
                  <a:cubicBezTo>
                    <a:pt x="83" y="34"/>
                    <a:pt x="83" y="33"/>
                    <a:pt x="83" y="33"/>
                  </a:cubicBezTo>
                  <a:cubicBezTo>
                    <a:pt x="82" y="25"/>
                    <a:pt x="79" y="17"/>
                    <a:pt x="73" y="11"/>
                  </a:cubicBezTo>
                  <a:cubicBezTo>
                    <a:pt x="67" y="4"/>
                    <a:pt x="58" y="0"/>
                    <a:pt x="49" y="0"/>
                  </a:cubicBezTo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8" name="Группа 5">
            <a:extLst>
              <a:ext uri="{FF2B5EF4-FFF2-40B4-BE49-F238E27FC236}">
                <a16:creationId xmlns:a16="http://schemas.microsoft.com/office/drawing/2014/main" id="{F8988F10-38C2-42C9-9CDF-8F0581E328CE}"/>
              </a:ext>
            </a:extLst>
          </p:cNvPr>
          <p:cNvGrpSpPr/>
          <p:nvPr/>
        </p:nvGrpSpPr>
        <p:grpSpPr>
          <a:xfrm>
            <a:off x="7347949" y="1066024"/>
            <a:ext cx="1406654" cy="1222343"/>
            <a:chOff x="720725" y="2360612"/>
            <a:chExt cx="2147887" cy="2146300"/>
          </a:xfrm>
          <a:solidFill>
            <a:srgbClr val="FFFF00"/>
          </a:solidFill>
        </p:grpSpPr>
        <p:sp>
          <p:nvSpPr>
            <p:cNvPr id="39" name="Google Shape;128;p14">
              <a:extLst>
                <a:ext uri="{FF2B5EF4-FFF2-40B4-BE49-F238E27FC236}">
                  <a16:creationId xmlns:a16="http://schemas.microsoft.com/office/drawing/2014/main" id="{8C93924B-1A35-43E9-B0D9-A805ECD8516B}"/>
                </a:ext>
              </a:extLst>
            </p:cNvPr>
            <p:cNvSpPr/>
            <p:nvPr/>
          </p:nvSpPr>
          <p:spPr>
            <a:xfrm>
              <a:off x="1433512" y="3678237"/>
              <a:ext cx="1320800" cy="828675"/>
            </a:xfrm>
            <a:custGeom>
              <a:avLst/>
              <a:gdLst/>
              <a:ahLst/>
              <a:cxnLst/>
              <a:rect l="l" t="t" r="r" b="b"/>
              <a:pathLst>
                <a:path w="139" h="87" extrusionOk="0">
                  <a:moveTo>
                    <a:pt x="139" y="0"/>
                  </a:moveTo>
                  <a:cubicBezTo>
                    <a:pt x="133" y="5"/>
                    <a:pt x="125" y="9"/>
                    <a:pt x="117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0" y="41"/>
                    <a:pt x="0" y="63"/>
                    <a:pt x="14" y="77"/>
                  </a:cubicBezTo>
                  <a:cubicBezTo>
                    <a:pt x="20" y="84"/>
                    <a:pt x="29" y="87"/>
                    <a:pt x="38" y="87"/>
                  </a:cubicBezTo>
                  <a:cubicBezTo>
                    <a:pt x="47" y="87"/>
                    <a:pt x="56" y="84"/>
                    <a:pt x="63" y="77"/>
                  </a:cubicBezTo>
                  <a:cubicBezTo>
                    <a:pt x="139" y="0"/>
                    <a:pt x="139" y="0"/>
                    <a:pt x="139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" name="Google Shape;129;p14">
              <a:extLst>
                <a:ext uri="{FF2B5EF4-FFF2-40B4-BE49-F238E27FC236}">
                  <a16:creationId xmlns:a16="http://schemas.microsoft.com/office/drawing/2014/main" id="{D437A332-A62A-4359-96D2-584EFAACCA71}"/>
                </a:ext>
              </a:extLst>
            </p:cNvPr>
            <p:cNvSpPr/>
            <p:nvPr/>
          </p:nvSpPr>
          <p:spPr>
            <a:xfrm>
              <a:off x="720725" y="3097212"/>
              <a:ext cx="2147887" cy="666750"/>
            </a:xfrm>
            <a:custGeom>
              <a:avLst/>
              <a:gdLst/>
              <a:ahLst/>
              <a:cxnLst/>
              <a:rect l="l" t="t" r="r" b="b"/>
              <a:pathLst>
                <a:path w="226" h="70" extrusionOk="0">
                  <a:moveTo>
                    <a:pt x="226" y="37"/>
                  </a:moveTo>
                  <a:cubicBezTo>
                    <a:pt x="225" y="45"/>
                    <a:pt x="222" y="53"/>
                    <a:pt x="216" y="59"/>
                  </a:cubicBezTo>
                  <a:cubicBezTo>
                    <a:pt x="214" y="61"/>
                    <a:pt x="214" y="61"/>
                    <a:pt x="214" y="61"/>
                  </a:cubicBezTo>
                  <a:cubicBezTo>
                    <a:pt x="221" y="55"/>
                    <a:pt x="225" y="47"/>
                    <a:pt x="226" y="38"/>
                  </a:cubicBezTo>
                  <a:cubicBezTo>
                    <a:pt x="226" y="38"/>
                    <a:pt x="226" y="37"/>
                    <a:pt x="226" y="37"/>
                  </a:cubicBezTo>
                  <a:moveTo>
                    <a:pt x="216" y="11"/>
                  </a:moveTo>
                  <a:cubicBezTo>
                    <a:pt x="222" y="17"/>
                    <a:pt x="225" y="25"/>
                    <a:pt x="226" y="33"/>
                  </a:cubicBezTo>
                  <a:cubicBezTo>
                    <a:pt x="226" y="33"/>
                    <a:pt x="226" y="32"/>
                    <a:pt x="226" y="32"/>
                  </a:cubicBezTo>
                  <a:cubicBezTo>
                    <a:pt x="225" y="24"/>
                    <a:pt x="222" y="16"/>
                    <a:pt x="216" y="11"/>
                  </a:cubicBezTo>
                  <a:moveTo>
                    <a:pt x="108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54"/>
                    <a:pt x="15" y="70"/>
                    <a:pt x="34" y="70"/>
                  </a:cubicBezTo>
                  <a:cubicBezTo>
                    <a:pt x="108" y="70"/>
                    <a:pt x="108" y="70"/>
                    <a:pt x="108" y="70"/>
                  </a:cubicBezTo>
                  <a:cubicBezTo>
                    <a:pt x="143" y="35"/>
                    <a:pt x="143" y="35"/>
                    <a:pt x="143" y="35"/>
                  </a:cubicBezTo>
                  <a:cubicBezTo>
                    <a:pt x="108" y="0"/>
                    <a:pt x="108" y="0"/>
                    <a:pt x="108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" name="Google Shape;130;p14">
              <a:extLst>
                <a:ext uri="{FF2B5EF4-FFF2-40B4-BE49-F238E27FC236}">
                  <a16:creationId xmlns:a16="http://schemas.microsoft.com/office/drawing/2014/main" id="{BF10A628-47C1-4F8B-94F8-0A5F6E4750E0}"/>
                </a:ext>
              </a:extLst>
            </p:cNvPr>
            <p:cNvSpPr/>
            <p:nvPr/>
          </p:nvSpPr>
          <p:spPr>
            <a:xfrm>
              <a:off x="1747837" y="3430587"/>
              <a:ext cx="1120775" cy="333375"/>
            </a:xfrm>
            <a:custGeom>
              <a:avLst/>
              <a:gdLst/>
              <a:ahLst/>
              <a:cxnLst/>
              <a:rect l="l" t="t" r="r" b="b"/>
              <a:pathLst>
                <a:path w="118" h="35" extrusionOk="0">
                  <a:moveTo>
                    <a:pt x="35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84" y="35"/>
                    <a:pt x="84" y="35"/>
                    <a:pt x="84" y="35"/>
                  </a:cubicBezTo>
                  <a:cubicBezTo>
                    <a:pt x="92" y="35"/>
                    <a:pt x="100" y="31"/>
                    <a:pt x="106" y="26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14" y="18"/>
                    <a:pt x="117" y="10"/>
                    <a:pt x="118" y="2"/>
                  </a:cubicBezTo>
                  <a:cubicBezTo>
                    <a:pt x="118" y="2"/>
                    <a:pt x="118" y="2"/>
                    <a:pt x="118" y="2"/>
                  </a:cubicBezTo>
                  <a:cubicBezTo>
                    <a:pt x="117" y="10"/>
                    <a:pt x="114" y="18"/>
                    <a:pt x="108" y="24"/>
                  </a:cubicBezTo>
                  <a:cubicBezTo>
                    <a:pt x="101" y="31"/>
                    <a:pt x="92" y="35"/>
                    <a:pt x="83" y="35"/>
                  </a:cubicBezTo>
                  <a:cubicBezTo>
                    <a:pt x="75" y="35"/>
                    <a:pt x="66" y="31"/>
                    <a:pt x="59" y="24"/>
                  </a:cubicBezTo>
                  <a:cubicBezTo>
                    <a:pt x="35" y="0"/>
                    <a:pt x="35" y="0"/>
                    <a:pt x="35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" name="Google Shape;131;p14">
              <a:extLst>
                <a:ext uri="{FF2B5EF4-FFF2-40B4-BE49-F238E27FC236}">
                  <a16:creationId xmlns:a16="http://schemas.microsoft.com/office/drawing/2014/main" id="{5564C5B8-D5B1-4928-BAFC-CE7A0CB277A2}"/>
                </a:ext>
              </a:extLst>
            </p:cNvPr>
            <p:cNvSpPr/>
            <p:nvPr/>
          </p:nvSpPr>
          <p:spPr>
            <a:xfrm>
              <a:off x="1433512" y="2360612"/>
              <a:ext cx="1339850" cy="847725"/>
            </a:xfrm>
            <a:custGeom>
              <a:avLst/>
              <a:gdLst/>
              <a:ahLst/>
              <a:cxnLst/>
              <a:rect l="l" t="t" r="r" b="b"/>
              <a:pathLst>
                <a:path w="141" h="89" extrusionOk="0">
                  <a:moveTo>
                    <a:pt x="38" y="0"/>
                  </a:moveTo>
                  <a:cubicBezTo>
                    <a:pt x="29" y="0"/>
                    <a:pt x="20" y="3"/>
                    <a:pt x="14" y="10"/>
                  </a:cubicBezTo>
                  <a:cubicBezTo>
                    <a:pt x="0" y="24"/>
                    <a:pt x="0" y="46"/>
                    <a:pt x="14" y="59"/>
                  </a:cubicBezTo>
                  <a:cubicBezTo>
                    <a:pt x="33" y="78"/>
                    <a:pt x="33" y="78"/>
                    <a:pt x="33" y="78"/>
                  </a:cubicBezTo>
                  <a:cubicBezTo>
                    <a:pt x="114" y="78"/>
                    <a:pt x="114" y="78"/>
                    <a:pt x="114" y="78"/>
                  </a:cubicBezTo>
                  <a:cubicBezTo>
                    <a:pt x="115" y="78"/>
                    <a:pt x="116" y="78"/>
                    <a:pt x="116" y="78"/>
                  </a:cubicBezTo>
                  <a:cubicBezTo>
                    <a:pt x="125" y="78"/>
                    <a:pt x="134" y="82"/>
                    <a:pt x="141" y="88"/>
                  </a:cubicBezTo>
                  <a:cubicBezTo>
                    <a:pt x="141" y="89"/>
                    <a:pt x="141" y="89"/>
                    <a:pt x="141" y="89"/>
                  </a:cubicBezTo>
                  <a:cubicBezTo>
                    <a:pt x="141" y="89"/>
                    <a:pt x="141" y="89"/>
                    <a:pt x="141" y="89"/>
                  </a:cubicBezTo>
                  <a:cubicBezTo>
                    <a:pt x="141" y="89"/>
                    <a:pt x="141" y="89"/>
                    <a:pt x="141" y="88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56" y="3"/>
                    <a:pt x="47" y="0"/>
                    <a:pt x="38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" name="Google Shape;132;p14">
              <a:extLst>
                <a:ext uri="{FF2B5EF4-FFF2-40B4-BE49-F238E27FC236}">
                  <a16:creationId xmlns:a16="http://schemas.microsoft.com/office/drawing/2014/main" id="{89B4F8AF-A2F4-4447-B856-DFFC902697A5}"/>
                </a:ext>
              </a:extLst>
            </p:cNvPr>
            <p:cNvSpPr/>
            <p:nvPr/>
          </p:nvSpPr>
          <p:spPr>
            <a:xfrm>
              <a:off x="2516187" y="3097212"/>
              <a:ext cx="257175" cy="104775"/>
            </a:xfrm>
            <a:custGeom>
              <a:avLst/>
              <a:gdLst/>
              <a:ahLst/>
              <a:cxnLst/>
              <a:rect l="l" t="t" r="r" b="b"/>
              <a:pathLst>
                <a:path w="27" h="11" extrusionOk="0">
                  <a:moveTo>
                    <a:pt x="2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2" y="0"/>
                    <a:pt x="21" y="4"/>
                    <a:pt x="27" y="11"/>
                  </a:cubicBezTo>
                  <a:cubicBezTo>
                    <a:pt x="27" y="11"/>
                    <a:pt x="27" y="11"/>
                    <a:pt x="27" y="10"/>
                  </a:cubicBezTo>
                  <a:cubicBezTo>
                    <a:pt x="20" y="4"/>
                    <a:pt x="11" y="0"/>
                    <a:pt x="2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" name="Google Shape;133;p14">
              <a:extLst>
                <a:ext uri="{FF2B5EF4-FFF2-40B4-BE49-F238E27FC236}">
                  <a16:creationId xmlns:a16="http://schemas.microsoft.com/office/drawing/2014/main" id="{382D1A52-F748-4BF5-9446-A5F2F6D5D4DC}"/>
                </a:ext>
              </a:extLst>
            </p:cNvPr>
            <p:cNvSpPr/>
            <p:nvPr/>
          </p:nvSpPr>
          <p:spPr>
            <a:xfrm>
              <a:off x="1747837" y="3097212"/>
              <a:ext cx="768350" cy="333375"/>
            </a:xfrm>
            <a:custGeom>
              <a:avLst/>
              <a:gdLst/>
              <a:ahLst/>
              <a:cxnLst/>
              <a:rect l="l" t="t" r="r" b="b"/>
              <a:pathLst>
                <a:path w="81" h="35" extrusionOk="0">
                  <a:moveTo>
                    <a:pt x="8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65" y="4"/>
                    <a:pt x="73" y="1"/>
                    <a:pt x="81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" name="Google Shape;134;p14">
              <a:extLst>
                <a:ext uri="{FF2B5EF4-FFF2-40B4-BE49-F238E27FC236}">
                  <a16:creationId xmlns:a16="http://schemas.microsoft.com/office/drawing/2014/main" id="{6EB4416E-FB59-4D33-90C8-571FECF9FEED}"/>
                </a:ext>
              </a:extLst>
            </p:cNvPr>
            <p:cNvSpPr/>
            <p:nvPr/>
          </p:nvSpPr>
          <p:spPr>
            <a:xfrm>
              <a:off x="2079625" y="3097212"/>
              <a:ext cx="788987" cy="666750"/>
            </a:xfrm>
            <a:custGeom>
              <a:avLst/>
              <a:gdLst/>
              <a:ahLst/>
              <a:cxnLst/>
              <a:rect l="l" t="t" r="r" b="b"/>
              <a:pathLst>
                <a:path w="83" h="70" extrusionOk="0">
                  <a:moveTo>
                    <a:pt x="4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38" y="1"/>
                    <a:pt x="30" y="4"/>
                    <a:pt x="24" y="1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31" y="66"/>
                    <a:pt x="40" y="70"/>
                    <a:pt x="48" y="70"/>
                  </a:cubicBezTo>
                  <a:cubicBezTo>
                    <a:pt x="57" y="70"/>
                    <a:pt x="66" y="66"/>
                    <a:pt x="73" y="59"/>
                  </a:cubicBezTo>
                  <a:cubicBezTo>
                    <a:pt x="79" y="53"/>
                    <a:pt x="82" y="45"/>
                    <a:pt x="83" y="37"/>
                  </a:cubicBezTo>
                  <a:cubicBezTo>
                    <a:pt x="83" y="37"/>
                    <a:pt x="83" y="36"/>
                    <a:pt x="83" y="35"/>
                  </a:cubicBezTo>
                  <a:cubicBezTo>
                    <a:pt x="83" y="34"/>
                    <a:pt x="83" y="33"/>
                    <a:pt x="83" y="33"/>
                  </a:cubicBezTo>
                  <a:cubicBezTo>
                    <a:pt x="82" y="25"/>
                    <a:pt x="79" y="17"/>
                    <a:pt x="73" y="11"/>
                  </a:cubicBezTo>
                  <a:cubicBezTo>
                    <a:pt x="67" y="4"/>
                    <a:pt x="58" y="0"/>
                    <a:pt x="49" y="0"/>
                  </a:cubicBezTo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4" name="Группа 5">
            <a:extLst>
              <a:ext uri="{FF2B5EF4-FFF2-40B4-BE49-F238E27FC236}">
                <a16:creationId xmlns:a16="http://schemas.microsoft.com/office/drawing/2014/main" id="{3E140779-2BD6-4FC0-97A0-4ADD57FCFAEE}"/>
              </a:ext>
            </a:extLst>
          </p:cNvPr>
          <p:cNvGrpSpPr/>
          <p:nvPr/>
        </p:nvGrpSpPr>
        <p:grpSpPr>
          <a:xfrm>
            <a:off x="8910919" y="1015571"/>
            <a:ext cx="1406654" cy="1222343"/>
            <a:chOff x="720725" y="2360612"/>
            <a:chExt cx="2147887" cy="2146300"/>
          </a:xfrm>
          <a:solidFill>
            <a:srgbClr val="7030A0"/>
          </a:solidFill>
        </p:grpSpPr>
        <p:sp>
          <p:nvSpPr>
            <p:cNvPr id="55" name="Google Shape;128;p14">
              <a:extLst>
                <a:ext uri="{FF2B5EF4-FFF2-40B4-BE49-F238E27FC236}">
                  <a16:creationId xmlns:a16="http://schemas.microsoft.com/office/drawing/2014/main" id="{8311DFDF-3B62-4EE8-8A9F-C34BF0CE67BD}"/>
                </a:ext>
              </a:extLst>
            </p:cNvPr>
            <p:cNvSpPr/>
            <p:nvPr/>
          </p:nvSpPr>
          <p:spPr>
            <a:xfrm>
              <a:off x="1433512" y="3678237"/>
              <a:ext cx="1320800" cy="828675"/>
            </a:xfrm>
            <a:custGeom>
              <a:avLst/>
              <a:gdLst/>
              <a:ahLst/>
              <a:cxnLst/>
              <a:rect l="l" t="t" r="r" b="b"/>
              <a:pathLst>
                <a:path w="139" h="87" extrusionOk="0">
                  <a:moveTo>
                    <a:pt x="139" y="0"/>
                  </a:moveTo>
                  <a:cubicBezTo>
                    <a:pt x="133" y="5"/>
                    <a:pt x="125" y="9"/>
                    <a:pt x="117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0" y="41"/>
                    <a:pt x="0" y="63"/>
                    <a:pt x="14" y="77"/>
                  </a:cubicBezTo>
                  <a:cubicBezTo>
                    <a:pt x="20" y="84"/>
                    <a:pt x="29" y="87"/>
                    <a:pt x="38" y="87"/>
                  </a:cubicBezTo>
                  <a:cubicBezTo>
                    <a:pt x="47" y="87"/>
                    <a:pt x="56" y="84"/>
                    <a:pt x="63" y="77"/>
                  </a:cubicBezTo>
                  <a:cubicBezTo>
                    <a:pt x="139" y="0"/>
                    <a:pt x="139" y="0"/>
                    <a:pt x="139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" name="Google Shape;129;p14">
              <a:extLst>
                <a:ext uri="{FF2B5EF4-FFF2-40B4-BE49-F238E27FC236}">
                  <a16:creationId xmlns:a16="http://schemas.microsoft.com/office/drawing/2014/main" id="{F7559863-A137-4E2A-9C60-0C927701CA24}"/>
                </a:ext>
              </a:extLst>
            </p:cNvPr>
            <p:cNvSpPr/>
            <p:nvPr/>
          </p:nvSpPr>
          <p:spPr>
            <a:xfrm>
              <a:off x="720725" y="3097212"/>
              <a:ext cx="2147887" cy="666750"/>
            </a:xfrm>
            <a:custGeom>
              <a:avLst/>
              <a:gdLst/>
              <a:ahLst/>
              <a:cxnLst/>
              <a:rect l="l" t="t" r="r" b="b"/>
              <a:pathLst>
                <a:path w="226" h="70" extrusionOk="0">
                  <a:moveTo>
                    <a:pt x="226" y="37"/>
                  </a:moveTo>
                  <a:cubicBezTo>
                    <a:pt x="225" y="45"/>
                    <a:pt x="222" y="53"/>
                    <a:pt x="216" y="59"/>
                  </a:cubicBezTo>
                  <a:cubicBezTo>
                    <a:pt x="214" y="61"/>
                    <a:pt x="214" y="61"/>
                    <a:pt x="214" y="61"/>
                  </a:cubicBezTo>
                  <a:cubicBezTo>
                    <a:pt x="221" y="55"/>
                    <a:pt x="225" y="47"/>
                    <a:pt x="226" y="38"/>
                  </a:cubicBezTo>
                  <a:cubicBezTo>
                    <a:pt x="226" y="38"/>
                    <a:pt x="226" y="37"/>
                    <a:pt x="226" y="37"/>
                  </a:cubicBezTo>
                  <a:moveTo>
                    <a:pt x="216" y="11"/>
                  </a:moveTo>
                  <a:cubicBezTo>
                    <a:pt x="222" y="17"/>
                    <a:pt x="225" y="25"/>
                    <a:pt x="226" y="33"/>
                  </a:cubicBezTo>
                  <a:cubicBezTo>
                    <a:pt x="226" y="33"/>
                    <a:pt x="226" y="32"/>
                    <a:pt x="226" y="32"/>
                  </a:cubicBezTo>
                  <a:cubicBezTo>
                    <a:pt x="225" y="24"/>
                    <a:pt x="222" y="16"/>
                    <a:pt x="216" y="11"/>
                  </a:cubicBezTo>
                  <a:moveTo>
                    <a:pt x="108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54"/>
                    <a:pt x="15" y="70"/>
                    <a:pt x="34" y="70"/>
                  </a:cubicBezTo>
                  <a:cubicBezTo>
                    <a:pt x="108" y="70"/>
                    <a:pt x="108" y="70"/>
                    <a:pt x="108" y="70"/>
                  </a:cubicBezTo>
                  <a:cubicBezTo>
                    <a:pt x="143" y="35"/>
                    <a:pt x="143" y="35"/>
                    <a:pt x="143" y="35"/>
                  </a:cubicBezTo>
                  <a:cubicBezTo>
                    <a:pt x="108" y="0"/>
                    <a:pt x="108" y="0"/>
                    <a:pt x="108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" name="Google Shape;130;p14">
              <a:extLst>
                <a:ext uri="{FF2B5EF4-FFF2-40B4-BE49-F238E27FC236}">
                  <a16:creationId xmlns:a16="http://schemas.microsoft.com/office/drawing/2014/main" id="{43705AAB-EABB-464E-9650-453D3C3EB6B4}"/>
                </a:ext>
              </a:extLst>
            </p:cNvPr>
            <p:cNvSpPr/>
            <p:nvPr/>
          </p:nvSpPr>
          <p:spPr>
            <a:xfrm>
              <a:off x="1747837" y="3430587"/>
              <a:ext cx="1120775" cy="333375"/>
            </a:xfrm>
            <a:custGeom>
              <a:avLst/>
              <a:gdLst/>
              <a:ahLst/>
              <a:cxnLst/>
              <a:rect l="l" t="t" r="r" b="b"/>
              <a:pathLst>
                <a:path w="118" h="35" extrusionOk="0">
                  <a:moveTo>
                    <a:pt x="35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84" y="35"/>
                    <a:pt x="84" y="35"/>
                    <a:pt x="84" y="35"/>
                  </a:cubicBezTo>
                  <a:cubicBezTo>
                    <a:pt x="92" y="35"/>
                    <a:pt x="100" y="31"/>
                    <a:pt x="106" y="26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14" y="18"/>
                    <a:pt x="117" y="10"/>
                    <a:pt x="118" y="2"/>
                  </a:cubicBezTo>
                  <a:cubicBezTo>
                    <a:pt x="118" y="2"/>
                    <a:pt x="118" y="2"/>
                    <a:pt x="118" y="2"/>
                  </a:cubicBezTo>
                  <a:cubicBezTo>
                    <a:pt x="117" y="10"/>
                    <a:pt x="114" y="18"/>
                    <a:pt x="108" y="24"/>
                  </a:cubicBezTo>
                  <a:cubicBezTo>
                    <a:pt x="101" y="31"/>
                    <a:pt x="92" y="35"/>
                    <a:pt x="83" y="35"/>
                  </a:cubicBezTo>
                  <a:cubicBezTo>
                    <a:pt x="75" y="35"/>
                    <a:pt x="66" y="31"/>
                    <a:pt x="59" y="24"/>
                  </a:cubicBezTo>
                  <a:cubicBezTo>
                    <a:pt x="35" y="0"/>
                    <a:pt x="35" y="0"/>
                    <a:pt x="35" y="0"/>
                  </a:cubicBez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" name="Google Shape;131;p14">
              <a:extLst>
                <a:ext uri="{FF2B5EF4-FFF2-40B4-BE49-F238E27FC236}">
                  <a16:creationId xmlns:a16="http://schemas.microsoft.com/office/drawing/2014/main" id="{7F922950-7C30-4E38-897B-337D6E2DD574}"/>
                </a:ext>
              </a:extLst>
            </p:cNvPr>
            <p:cNvSpPr/>
            <p:nvPr/>
          </p:nvSpPr>
          <p:spPr>
            <a:xfrm>
              <a:off x="1433512" y="2360612"/>
              <a:ext cx="1339850" cy="847725"/>
            </a:xfrm>
            <a:custGeom>
              <a:avLst/>
              <a:gdLst/>
              <a:ahLst/>
              <a:cxnLst/>
              <a:rect l="l" t="t" r="r" b="b"/>
              <a:pathLst>
                <a:path w="141" h="89" extrusionOk="0">
                  <a:moveTo>
                    <a:pt x="38" y="0"/>
                  </a:moveTo>
                  <a:cubicBezTo>
                    <a:pt x="29" y="0"/>
                    <a:pt x="20" y="3"/>
                    <a:pt x="14" y="10"/>
                  </a:cubicBezTo>
                  <a:cubicBezTo>
                    <a:pt x="0" y="24"/>
                    <a:pt x="0" y="46"/>
                    <a:pt x="14" y="59"/>
                  </a:cubicBezTo>
                  <a:cubicBezTo>
                    <a:pt x="33" y="78"/>
                    <a:pt x="33" y="78"/>
                    <a:pt x="33" y="78"/>
                  </a:cubicBezTo>
                  <a:cubicBezTo>
                    <a:pt x="114" y="78"/>
                    <a:pt x="114" y="78"/>
                    <a:pt x="114" y="78"/>
                  </a:cubicBezTo>
                  <a:cubicBezTo>
                    <a:pt x="115" y="78"/>
                    <a:pt x="116" y="78"/>
                    <a:pt x="116" y="78"/>
                  </a:cubicBezTo>
                  <a:cubicBezTo>
                    <a:pt x="125" y="78"/>
                    <a:pt x="134" y="82"/>
                    <a:pt x="141" y="88"/>
                  </a:cubicBezTo>
                  <a:cubicBezTo>
                    <a:pt x="141" y="89"/>
                    <a:pt x="141" y="89"/>
                    <a:pt x="141" y="89"/>
                  </a:cubicBezTo>
                  <a:cubicBezTo>
                    <a:pt x="141" y="89"/>
                    <a:pt x="141" y="89"/>
                    <a:pt x="141" y="89"/>
                  </a:cubicBezTo>
                  <a:cubicBezTo>
                    <a:pt x="141" y="89"/>
                    <a:pt x="141" y="89"/>
                    <a:pt x="141" y="88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56" y="3"/>
                    <a:pt x="47" y="0"/>
                    <a:pt x="38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" name="Google Shape;132;p14">
              <a:extLst>
                <a:ext uri="{FF2B5EF4-FFF2-40B4-BE49-F238E27FC236}">
                  <a16:creationId xmlns:a16="http://schemas.microsoft.com/office/drawing/2014/main" id="{6BA90758-C6E4-493B-995C-239823C691C8}"/>
                </a:ext>
              </a:extLst>
            </p:cNvPr>
            <p:cNvSpPr/>
            <p:nvPr/>
          </p:nvSpPr>
          <p:spPr>
            <a:xfrm>
              <a:off x="2516187" y="3097212"/>
              <a:ext cx="257175" cy="104775"/>
            </a:xfrm>
            <a:custGeom>
              <a:avLst/>
              <a:gdLst/>
              <a:ahLst/>
              <a:cxnLst/>
              <a:rect l="l" t="t" r="r" b="b"/>
              <a:pathLst>
                <a:path w="27" h="11" extrusionOk="0">
                  <a:moveTo>
                    <a:pt x="2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2" y="0"/>
                    <a:pt x="21" y="4"/>
                    <a:pt x="27" y="11"/>
                  </a:cubicBezTo>
                  <a:cubicBezTo>
                    <a:pt x="27" y="11"/>
                    <a:pt x="27" y="11"/>
                    <a:pt x="27" y="10"/>
                  </a:cubicBezTo>
                  <a:cubicBezTo>
                    <a:pt x="20" y="4"/>
                    <a:pt x="11" y="0"/>
                    <a:pt x="2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" name="Google Shape;133;p14">
              <a:extLst>
                <a:ext uri="{FF2B5EF4-FFF2-40B4-BE49-F238E27FC236}">
                  <a16:creationId xmlns:a16="http://schemas.microsoft.com/office/drawing/2014/main" id="{C26E7555-705E-4FFF-8850-6FB69DAFC117}"/>
                </a:ext>
              </a:extLst>
            </p:cNvPr>
            <p:cNvSpPr/>
            <p:nvPr/>
          </p:nvSpPr>
          <p:spPr>
            <a:xfrm>
              <a:off x="1747837" y="3097212"/>
              <a:ext cx="768350" cy="333375"/>
            </a:xfrm>
            <a:custGeom>
              <a:avLst/>
              <a:gdLst/>
              <a:ahLst/>
              <a:cxnLst/>
              <a:rect l="l" t="t" r="r" b="b"/>
              <a:pathLst>
                <a:path w="81" h="35" extrusionOk="0">
                  <a:moveTo>
                    <a:pt x="8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65" y="4"/>
                    <a:pt x="73" y="1"/>
                    <a:pt x="81" y="0"/>
                  </a:cubicBez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" name="Google Shape;134;p14">
              <a:extLst>
                <a:ext uri="{FF2B5EF4-FFF2-40B4-BE49-F238E27FC236}">
                  <a16:creationId xmlns:a16="http://schemas.microsoft.com/office/drawing/2014/main" id="{64B95949-B025-4AE1-893C-E5728551B0C9}"/>
                </a:ext>
              </a:extLst>
            </p:cNvPr>
            <p:cNvSpPr/>
            <p:nvPr/>
          </p:nvSpPr>
          <p:spPr>
            <a:xfrm>
              <a:off x="2079625" y="3097212"/>
              <a:ext cx="788987" cy="666750"/>
            </a:xfrm>
            <a:custGeom>
              <a:avLst/>
              <a:gdLst/>
              <a:ahLst/>
              <a:cxnLst/>
              <a:rect l="l" t="t" r="r" b="b"/>
              <a:pathLst>
                <a:path w="83" h="70" extrusionOk="0">
                  <a:moveTo>
                    <a:pt x="4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38" y="1"/>
                    <a:pt x="30" y="4"/>
                    <a:pt x="24" y="1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31" y="66"/>
                    <a:pt x="40" y="70"/>
                    <a:pt x="48" y="70"/>
                  </a:cubicBezTo>
                  <a:cubicBezTo>
                    <a:pt x="57" y="70"/>
                    <a:pt x="66" y="66"/>
                    <a:pt x="73" y="59"/>
                  </a:cubicBezTo>
                  <a:cubicBezTo>
                    <a:pt x="79" y="53"/>
                    <a:pt x="82" y="45"/>
                    <a:pt x="83" y="37"/>
                  </a:cubicBezTo>
                  <a:cubicBezTo>
                    <a:pt x="83" y="37"/>
                    <a:pt x="83" y="36"/>
                    <a:pt x="83" y="35"/>
                  </a:cubicBezTo>
                  <a:cubicBezTo>
                    <a:pt x="83" y="34"/>
                    <a:pt x="83" y="33"/>
                    <a:pt x="83" y="33"/>
                  </a:cubicBezTo>
                  <a:cubicBezTo>
                    <a:pt x="82" y="25"/>
                    <a:pt x="79" y="17"/>
                    <a:pt x="73" y="11"/>
                  </a:cubicBezTo>
                  <a:cubicBezTo>
                    <a:pt x="67" y="4"/>
                    <a:pt x="58" y="0"/>
                    <a:pt x="49" y="0"/>
                  </a:cubicBezTo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2" name="Группа 5">
            <a:extLst>
              <a:ext uri="{FF2B5EF4-FFF2-40B4-BE49-F238E27FC236}">
                <a16:creationId xmlns:a16="http://schemas.microsoft.com/office/drawing/2014/main" id="{CA8E492B-A7DE-46FA-A14D-EEADAC875E2B}"/>
              </a:ext>
            </a:extLst>
          </p:cNvPr>
          <p:cNvGrpSpPr/>
          <p:nvPr/>
        </p:nvGrpSpPr>
        <p:grpSpPr>
          <a:xfrm>
            <a:off x="5751273" y="1014402"/>
            <a:ext cx="1406654" cy="1222343"/>
            <a:chOff x="720725" y="2360612"/>
            <a:chExt cx="2147887" cy="2146300"/>
          </a:xfrm>
          <a:solidFill>
            <a:srgbClr val="FF0000"/>
          </a:solidFill>
        </p:grpSpPr>
        <p:sp>
          <p:nvSpPr>
            <p:cNvPr id="63" name="Google Shape;128;p14">
              <a:extLst>
                <a:ext uri="{FF2B5EF4-FFF2-40B4-BE49-F238E27FC236}">
                  <a16:creationId xmlns:a16="http://schemas.microsoft.com/office/drawing/2014/main" id="{FE35702D-201A-472A-9DC8-A5CEE73A3003}"/>
                </a:ext>
              </a:extLst>
            </p:cNvPr>
            <p:cNvSpPr/>
            <p:nvPr/>
          </p:nvSpPr>
          <p:spPr>
            <a:xfrm>
              <a:off x="1433512" y="3678237"/>
              <a:ext cx="1320800" cy="828675"/>
            </a:xfrm>
            <a:custGeom>
              <a:avLst/>
              <a:gdLst/>
              <a:ahLst/>
              <a:cxnLst/>
              <a:rect l="l" t="t" r="r" b="b"/>
              <a:pathLst>
                <a:path w="139" h="87" extrusionOk="0">
                  <a:moveTo>
                    <a:pt x="139" y="0"/>
                  </a:moveTo>
                  <a:cubicBezTo>
                    <a:pt x="133" y="5"/>
                    <a:pt x="125" y="9"/>
                    <a:pt x="117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0" y="41"/>
                    <a:pt x="0" y="63"/>
                    <a:pt x="14" y="77"/>
                  </a:cubicBezTo>
                  <a:cubicBezTo>
                    <a:pt x="20" y="84"/>
                    <a:pt x="29" y="87"/>
                    <a:pt x="38" y="87"/>
                  </a:cubicBezTo>
                  <a:cubicBezTo>
                    <a:pt x="47" y="87"/>
                    <a:pt x="56" y="84"/>
                    <a:pt x="63" y="77"/>
                  </a:cubicBezTo>
                  <a:cubicBezTo>
                    <a:pt x="139" y="0"/>
                    <a:pt x="139" y="0"/>
                    <a:pt x="139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" name="Google Shape;129;p14">
              <a:extLst>
                <a:ext uri="{FF2B5EF4-FFF2-40B4-BE49-F238E27FC236}">
                  <a16:creationId xmlns:a16="http://schemas.microsoft.com/office/drawing/2014/main" id="{FB35F785-FD20-4053-8CE1-3BFFD38CCF97}"/>
                </a:ext>
              </a:extLst>
            </p:cNvPr>
            <p:cNvSpPr/>
            <p:nvPr/>
          </p:nvSpPr>
          <p:spPr>
            <a:xfrm>
              <a:off x="720725" y="3097212"/>
              <a:ext cx="2147887" cy="666750"/>
            </a:xfrm>
            <a:custGeom>
              <a:avLst/>
              <a:gdLst/>
              <a:ahLst/>
              <a:cxnLst/>
              <a:rect l="l" t="t" r="r" b="b"/>
              <a:pathLst>
                <a:path w="226" h="70" extrusionOk="0">
                  <a:moveTo>
                    <a:pt x="226" y="37"/>
                  </a:moveTo>
                  <a:cubicBezTo>
                    <a:pt x="225" y="45"/>
                    <a:pt x="222" y="53"/>
                    <a:pt x="216" y="59"/>
                  </a:cubicBezTo>
                  <a:cubicBezTo>
                    <a:pt x="214" y="61"/>
                    <a:pt x="214" y="61"/>
                    <a:pt x="214" y="61"/>
                  </a:cubicBezTo>
                  <a:cubicBezTo>
                    <a:pt x="221" y="55"/>
                    <a:pt x="225" y="47"/>
                    <a:pt x="226" y="38"/>
                  </a:cubicBezTo>
                  <a:cubicBezTo>
                    <a:pt x="226" y="38"/>
                    <a:pt x="226" y="37"/>
                    <a:pt x="226" y="37"/>
                  </a:cubicBezTo>
                  <a:moveTo>
                    <a:pt x="216" y="11"/>
                  </a:moveTo>
                  <a:cubicBezTo>
                    <a:pt x="222" y="17"/>
                    <a:pt x="225" y="25"/>
                    <a:pt x="226" y="33"/>
                  </a:cubicBezTo>
                  <a:cubicBezTo>
                    <a:pt x="226" y="33"/>
                    <a:pt x="226" y="32"/>
                    <a:pt x="226" y="32"/>
                  </a:cubicBezTo>
                  <a:cubicBezTo>
                    <a:pt x="225" y="24"/>
                    <a:pt x="222" y="16"/>
                    <a:pt x="216" y="11"/>
                  </a:cubicBezTo>
                  <a:moveTo>
                    <a:pt x="108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54"/>
                    <a:pt x="15" y="70"/>
                    <a:pt x="34" y="70"/>
                  </a:cubicBezTo>
                  <a:cubicBezTo>
                    <a:pt x="108" y="70"/>
                    <a:pt x="108" y="70"/>
                    <a:pt x="108" y="70"/>
                  </a:cubicBezTo>
                  <a:cubicBezTo>
                    <a:pt x="143" y="35"/>
                    <a:pt x="143" y="35"/>
                    <a:pt x="143" y="35"/>
                  </a:cubicBezTo>
                  <a:cubicBezTo>
                    <a:pt x="108" y="0"/>
                    <a:pt x="108" y="0"/>
                    <a:pt x="108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" name="Google Shape;130;p14">
              <a:extLst>
                <a:ext uri="{FF2B5EF4-FFF2-40B4-BE49-F238E27FC236}">
                  <a16:creationId xmlns:a16="http://schemas.microsoft.com/office/drawing/2014/main" id="{AE5684B5-45A8-4D24-963D-55419317A8F7}"/>
                </a:ext>
              </a:extLst>
            </p:cNvPr>
            <p:cNvSpPr/>
            <p:nvPr/>
          </p:nvSpPr>
          <p:spPr>
            <a:xfrm>
              <a:off x="1747837" y="3430587"/>
              <a:ext cx="1120775" cy="333375"/>
            </a:xfrm>
            <a:custGeom>
              <a:avLst/>
              <a:gdLst/>
              <a:ahLst/>
              <a:cxnLst/>
              <a:rect l="l" t="t" r="r" b="b"/>
              <a:pathLst>
                <a:path w="118" h="35" extrusionOk="0">
                  <a:moveTo>
                    <a:pt x="35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84" y="35"/>
                    <a:pt x="84" y="35"/>
                    <a:pt x="84" y="35"/>
                  </a:cubicBezTo>
                  <a:cubicBezTo>
                    <a:pt x="92" y="35"/>
                    <a:pt x="100" y="31"/>
                    <a:pt x="106" y="26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14" y="18"/>
                    <a:pt x="117" y="10"/>
                    <a:pt x="118" y="2"/>
                  </a:cubicBezTo>
                  <a:cubicBezTo>
                    <a:pt x="118" y="2"/>
                    <a:pt x="118" y="2"/>
                    <a:pt x="118" y="2"/>
                  </a:cubicBezTo>
                  <a:cubicBezTo>
                    <a:pt x="117" y="10"/>
                    <a:pt x="114" y="18"/>
                    <a:pt x="108" y="24"/>
                  </a:cubicBezTo>
                  <a:cubicBezTo>
                    <a:pt x="101" y="31"/>
                    <a:pt x="92" y="35"/>
                    <a:pt x="83" y="35"/>
                  </a:cubicBezTo>
                  <a:cubicBezTo>
                    <a:pt x="75" y="35"/>
                    <a:pt x="66" y="31"/>
                    <a:pt x="59" y="24"/>
                  </a:cubicBezTo>
                  <a:cubicBezTo>
                    <a:pt x="35" y="0"/>
                    <a:pt x="35" y="0"/>
                    <a:pt x="35" y="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" name="Google Shape;131;p14">
              <a:extLst>
                <a:ext uri="{FF2B5EF4-FFF2-40B4-BE49-F238E27FC236}">
                  <a16:creationId xmlns:a16="http://schemas.microsoft.com/office/drawing/2014/main" id="{8CF07B3D-729F-477D-A246-B8BCBA3978B4}"/>
                </a:ext>
              </a:extLst>
            </p:cNvPr>
            <p:cNvSpPr/>
            <p:nvPr/>
          </p:nvSpPr>
          <p:spPr>
            <a:xfrm>
              <a:off x="1433512" y="2360612"/>
              <a:ext cx="1339850" cy="847725"/>
            </a:xfrm>
            <a:custGeom>
              <a:avLst/>
              <a:gdLst/>
              <a:ahLst/>
              <a:cxnLst/>
              <a:rect l="l" t="t" r="r" b="b"/>
              <a:pathLst>
                <a:path w="141" h="89" extrusionOk="0">
                  <a:moveTo>
                    <a:pt x="38" y="0"/>
                  </a:moveTo>
                  <a:cubicBezTo>
                    <a:pt x="29" y="0"/>
                    <a:pt x="20" y="3"/>
                    <a:pt x="14" y="10"/>
                  </a:cubicBezTo>
                  <a:cubicBezTo>
                    <a:pt x="0" y="24"/>
                    <a:pt x="0" y="46"/>
                    <a:pt x="14" y="59"/>
                  </a:cubicBezTo>
                  <a:cubicBezTo>
                    <a:pt x="33" y="78"/>
                    <a:pt x="33" y="78"/>
                    <a:pt x="33" y="78"/>
                  </a:cubicBezTo>
                  <a:cubicBezTo>
                    <a:pt x="114" y="78"/>
                    <a:pt x="114" y="78"/>
                    <a:pt x="114" y="78"/>
                  </a:cubicBezTo>
                  <a:cubicBezTo>
                    <a:pt x="115" y="78"/>
                    <a:pt x="116" y="78"/>
                    <a:pt x="116" y="78"/>
                  </a:cubicBezTo>
                  <a:cubicBezTo>
                    <a:pt x="125" y="78"/>
                    <a:pt x="134" y="82"/>
                    <a:pt x="141" y="88"/>
                  </a:cubicBezTo>
                  <a:cubicBezTo>
                    <a:pt x="141" y="89"/>
                    <a:pt x="141" y="89"/>
                    <a:pt x="141" y="89"/>
                  </a:cubicBezTo>
                  <a:cubicBezTo>
                    <a:pt x="141" y="89"/>
                    <a:pt x="141" y="89"/>
                    <a:pt x="141" y="89"/>
                  </a:cubicBezTo>
                  <a:cubicBezTo>
                    <a:pt x="141" y="89"/>
                    <a:pt x="141" y="89"/>
                    <a:pt x="141" y="88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56" y="3"/>
                    <a:pt x="47" y="0"/>
                    <a:pt x="38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" name="Google Shape;132;p14">
              <a:extLst>
                <a:ext uri="{FF2B5EF4-FFF2-40B4-BE49-F238E27FC236}">
                  <a16:creationId xmlns:a16="http://schemas.microsoft.com/office/drawing/2014/main" id="{0278650B-B636-46C7-879E-F24A13DE4571}"/>
                </a:ext>
              </a:extLst>
            </p:cNvPr>
            <p:cNvSpPr/>
            <p:nvPr/>
          </p:nvSpPr>
          <p:spPr>
            <a:xfrm>
              <a:off x="2516187" y="3097212"/>
              <a:ext cx="257175" cy="104775"/>
            </a:xfrm>
            <a:custGeom>
              <a:avLst/>
              <a:gdLst/>
              <a:ahLst/>
              <a:cxnLst/>
              <a:rect l="l" t="t" r="r" b="b"/>
              <a:pathLst>
                <a:path w="27" h="11" extrusionOk="0">
                  <a:moveTo>
                    <a:pt x="2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2" y="0"/>
                    <a:pt x="21" y="4"/>
                    <a:pt x="27" y="11"/>
                  </a:cubicBezTo>
                  <a:cubicBezTo>
                    <a:pt x="27" y="11"/>
                    <a:pt x="27" y="11"/>
                    <a:pt x="27" y="10"/>
                  </a:cubicBezTo>
                  <a:cubicBezTo>
                    <a:pt x="20" y="4"/>
                    <a:pt x="11" y="0"/>
                    <a:pt x="2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" name="Google Shape;133;p14">
              <a:extLst>
                <a:ext uri="{FF2B5EF4-FFF2-40B4-BE49-F238E27FC236}">
                  <a16:creationId xmlns:a16="http://schemas.microsoft.com/office/drawing/2014/main" id="{1C1C9DF1-F643-4EB2-AACF-E68396DB979C}"/>
                </a:ext>
              </a:extLst>
            </p:cNvPr>
            <p:cNvSpPr/>
            <p:nvPr/>
          </p:nvSpPr>
          <p:spPr>
            <a:xfrm>
              <a:off x="1747837" y="3097212"/>
              <a:ext cx="768350" cy="333375"/>
            </a:xfrm>
            <a:custGeom>
              <a:avLst/>
              <a:gdLst/>
              <a:ahLst/>
              <a:cxnLst/>
              <a:rect l="l" t="t" r="r" b="b"/>
              <a:pathLst>
                <a:path w="81" h="35" extrusionOk="0">
                  <a:moveTo>
                    <a:pt x="8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65" y="4"/>
                    <a:pt x="73" y="1"/>
                    <a:pt x="81" y="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" name="Google Shape;134;p14">
              <a:extLst>
                <a:ext uri="{FF2B5EF4-FFF2-40B4-BE49-F238E27FC236}">
                  <a16:creationId xmlns:a16="http://schemas.microsoft.com/office/drawing/2014/main" id="{271983CF-D32C-49E2-A053-FD833B731D8F}"/>
                </a:ext>
              </a:extLst>
            </p:cNvPr>
            <p:cNvSpPr/>
            <p:nvPr/>
          </p:nvSpPr>
          <p:spPr>
            <a:xfrm>
              <a:off x="2079625" y="3097212"/>
              <a:ext cx="788987" cy="666750"/>
            </a:xfrm>
            <a:custGeom>
              <a:avLst/>
              <a:gdLst/>
              <a:ahLst/>
              <a:cxnLst/>
              <a:rect l="l" t="t" r="r" b="b"/>
              <a:pathLst>
                <a:path w="83" h="70" extrusionOk="0">
                  <a:moveTo>
                    <a:pt x="4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38" y="1"/>
                    <a:pt x="30" y="4"/>
                    <a:pt x="24" y="1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31" y="66"/>
                    <a:pt x="40" y="70"/>
                    <a:pt x="48" y="70"/>
                  </a:cubicBezTo>
                  <a:cubicBezTo>
                    <a:pt x="57" y="70"/>
                    <a:pt x="66" y="66"/>
                    <a:pt x="73" y="59"/>
                  </a:cubicBezTo>
                  <a:cubicBezTo>
                    <a:pt x="79" y="53"/>
                    <a:pt x="82" y="45"/>
                    <a:pt x="83" y="37"/>
                  </a:cubicBezTo>
                  <a:cubicBezTo>
                    <a:pt x="83" y="37"/>
                    <a:pt x="83" y="36"/>
                    <a:pt x="83" y="35"/>
                  </a:cubicBezTo>
                  <a:cubicBezTo>
                    <a:pt x="83" y="34"/>
                    <a:pt x="83" y="33"/>
                    <a:pt x="83" y="33"/>
                  </a:cubicBezTo>
                  <a:cubicBezTo>
                    <a:pt x="82" y="25"/>
                    <a:pt x="79" y="17"/>
                    <a:pt x="73" y="11"/>
                  </a:cubicBezTo>
                  <a:cubicBezTo>
                    <a:pt x="67" y="4"/>
                    <a:pt x="58" y="0"/>
                    <a:pt x="49" y="0"/>
                  </a:cubicBez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1" name="Google Shape;185;p14">
            <a:extLst>
              <a:ext uri="{FF2B5EF4-FFF2-40B4-BE49-F238E27FC236}">
                <a16:creationId xmlns:a16="http://schemas.microsoft.com/office/drawing/2014/main" id="{4124EA07-18A9-448F-AD20-7853AA7E795E}"/>
              </a:ext>
            </a:extLst>
          </p:cNvPr>
          <p:cNvSpPr txBox="1"/>
          <p:nvPr/>
        </p:nvSpPr>
        <p:spPr>
          <a:xfrm>
            <a:off x="1000448" y="1558147"/>
            <a:ext cx="717550" cy="600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900"/>
              <a:buFont typeface="Montserrat"/>
              <a:buNone/>
            </a:pPr>
            <a:r>
              <a:rPr lang="en-US" sz="2000" b="1" i="0" u="none" dirty="0">
                <a:solidFill>
                  <a:schemeClr val="bg1"/>
                </a:solidFill>
                <a:latin typeface="Montserrat"/>
                <a:ea typeface="Montserrat"/>
                <a:cs typeface="Montserrat"/>
                <a:sym typeface="Montserrat"/>
              </a:rPr>
              <a:t>1</a:t>
            </a:r>
            <a:endParaRPr sz="2000" dirty="0">
              <a:solidFill>
                <a:schemeClr val="bg1"/>
              </a:solidFill>
            </a:endParaRPr>
          </a:p>
        </p:txBody>
      </p:sp>
      <p:sp>
        <p:nvSpPr>
          <p:cNvPr id="72" name="Google Shape;185;p14">
            <a:extLst>
              <a:ext uri="{FF2B5EF4-FFF2-40B4-BE49-F238E27FC236}">
                <a16:creationId xmlns:a16="http://schemas.microsoft.com/office/drawing/2014/main" id="{64D45EBD-5E55-4D30-B78C-88524C62DD2C}"/>
              </a:ext>
            </a:extLst>
          </p:cNvPr>
          <p:cNvSpPr txBox="1"/>
          <p:nvPr/>
        </p:nvSpPr>
        <p:spPr>
          <a:xfrm>
            <a:off x="2623207" y="1511534"/>
            <a:ext cx="717550" cy="600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900"/>
              <a:buFont typeface="Montserrat"/>
              <a:buNone/>
            </a:pPr>
            <a:r>
              <a:rPr lang="en-US" sz="2000" b="1" i="0" u="none" dirty="0">
                <a:solidFill>
                  <a:schemeClr val="bg1"/>
                </a:solidFill>
                <a:latin typeface="Montserrat"/>
                <a:ea typeface="Montserrat"/>
                <a:cs typeface="Montserrat"/>
                <a:sym typeface="Montserrat"/>
              </a:rPr>
              <a:t>2</a:t>
            </a:r>
            <a:endParaRPr sz="2000" dirty="0">
              <a:solidFill>
                <a:schemeClr val="bg1"/>
              </a:solidFill>
            </a:endParaRPr>
          </a:p>
        </p:txBody>
      </p:sp>
      <p:sp>
        <p:nvSpPr>
          <p:cNvPr id="73" name="Google Shape;185;p14">
            <a:extLst>
              <a:ext uri="{FF2B5EF4-FFF2-40B4-BE49-F238E27FC236}">
                <a16:creationId xmlns:a16="http://schemas.microsoft.com/office/drawing/2014/main" id="{3B07D0C9-90DF-4FBD-881C-E7CEB5E98F85}"/>
              </a:ext>
            </a:extLst>
          </p:cNvPr>
          <p:cNvSpPr txBox="1"/>
          <p:nvPr/>
        </p:nvSpPr>
        <p:spPr>
          <a:xfrm>
            <a:off x="4387045" y="1507307"/>
            <a:ext cx="498621" cy="600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900"/>
              <a:buFont typeface="Montserrat"/>
              <a:buNone/>
            </a:pPr>
            <a:r>
              <a:rPr lang="en-US" sz="2000" b="1" i="0" u="none" dirty="0">
                <a:solidFill>
                  <a:schemeClr val="bg1"/>
                </a:solidFill>
                <a:latin typeface="Montserrat"/>
                <a:ea typeface="Montserrat"/>
                <a:cs typeface="Montserrat"/>
                <a:sym typeface="Montserrat"/>
              </a:rPr>
              <a:t>3</a:t>
            </a:r>
            <a:endParaRPr sz="2000" dirty="0">
              <a:solidFill>
                <a:schemeClr val="bg1"/>
              </a:solidFill>
            </a:endParaRPr>
          </a:p>
        </p:txBody>
      </p:sp>
      <p:sp>
        <p:nvSpPr>
          <p:cNvPr id="74" name="Google Shape;185;p14">
            <a:extLst>
              <a:ext uri="{FF2B5EF4-FFF2-40B4-BE49-F238E27FC236}">
                <a16:creationId xmlns:a16="http://schemas.microsoft.com/office/drawing/2014/main" id="{FF8B231F-FBD9-468F-8C00-270D175B5BF9}"/>
              </a:ext>
            </a:extLst>
          </p:cNvPr>
          <p:cNvSpPr txBox="1"/>
          <p:nvPr/>
        </p:nvSpPr>
        <p:spPr>
          <a:xfrm>
            <a:off x="5880666" y="1505960"/>
            <a:ext cx="501269" cy="600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900"/>
              <a:buFont typeface="Montserrat"/>
              <a:buNone/>
            </a:pPr>
            <a:r>
              <a:rPr lang="en-US" sz="2000" b="1" i="0" u="none" dirty="0">
                <a:solidFill>
                  <a:schemeClr val="bg1"/>
                </a:solidFill>
                <a:latin typeface="Montserrat"/>
                <a:ea typeface="Montserrat"/>
                <a:cs typeface="Montserrat"/>
                <a:sym typeface="Montserrat"/>
              </a:rPr>
              <a:t>4</a:t>
            </a:r>
            <a:endParaRPr sz="2000" dirty="0">
              <a:solidFill>
                <a:schemeClr val="bg1"/>
              </a:solidFill>
            </a:endParaRPr>
          </a:p>
        </p:txBody>
      </p:sp>
      <p:sp>
        <p:nvSpPr>
          <p:cNvPr id="75" name="Google Shape;185;p14">
            <a:extLst>
              <a:ext uri="{FF2B5EF4-FFF2-40B4-BE49-F238E27FC236}">
                <a16:creationId xmlns:a16="http://schemas.microsoft.com/office/drawing/2014/main" id="{D1F36658-FCD2-480D-B524-5BE45640718F}"/>
              </a:ext>
            </a:extLst>
          </p:cNvPr>
          <p:cNvSpPr txBox="1"/>
          <p:nvPr/>
        </p:nvSpPr>
        <p:spPr>
          <a:xfrm>
            <a:off x="7428745" y="1519397"/>
            <a:ext cx="337278" cy="600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900"/>
              <a:buFont typeface="Montserrat"/>
              <a:buNone/>
            </a:pPr>
            <a:r>
              <a:rPr lang="en-US" sz="2000" b="1" i="0" u="none" dirty="0">
                <a:latin typeface="Montserrat"/>
                <a:ea typeface="Montserrat"/>
                <a:cs typeface="Montserrat"/>
                <a:sym typeface="Montserrat"/>
              </a:rPr>
              <a:t>5</a:t>
            </a:r>
            <a:endParaRPr sz="2000" dirty="0"/>
          </a:p>
        </p:txBody>
      </p:sp>
      <p:sp>
        <p:nvSpPr>
          <p:cNvPr id="76" name="Google Shape;185;p14">
            <a:extLst>
              <a:ext uri="{FF2B5EF4-FFF2-40B4-BE49-F238E27FC236}">
                <a16:creationId xmlns:a16="http://schemas.microsoft.com/office/drawing/2014/main" id="{5A206464-0784-409E-9047-1483587BF2B9}"/>
              </a:ext>
            </a:extLst>
          </p:cNvPr>
          <p:cNvSpPr txBox="1"/>
          <p:nvPr/>
        </p:nvSpPr>
        <p:spPr>
          <a:xfrm>
            <a:off x="10637946" y="1473140"/>
            <a:ext cx="203832" cy="600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900"/>
              <a:buFont typeface="Montserrat"/>
              <a:buNone/>
            </a:pPr>
            <a:r>
              <a:rPr lang="en-US" sz="2000" b="1" i="0" u="none" dirty="0">
                <a:solidFill>
                  <a:schemeClr val="bg1"/>
                </a:solidFill>
                <a:latin typeface="Montserrat"/>
                <a:ea typeface="Montserrat"/>
                <a:cs typeface="Montserrat"/>
                <a:sym typeface="Montserrat"/>
              </a:rPr>
              <a:t>7</a:t>
            </a:r>
            <a:endParaRPr sz="2000" dirty="0">
              <a:solidFill>
                <a:schemeClr val="bg1"/>
              </a:solidFill>
            </a:endParaRPr>
          </a:p>
        </p:txBody>
      </p:sp>
      <p:sp>
        <p:nvSpPr>
          <p:cNvPr id="77" name="Google Shape;185;p14">
            <a:extLst>
              <a:ext uri="{FF2B5EF4-FFF2-40B4-BE49-F238E27FC236}">
                <a16:creationId xmlns:a16="http://schemas.microsoft.com/office/drawing/2014/main" id="{E7CA8641-C134-4495-8AD7-878BB1FC888F}"/>
              </a:ext>
            </a:extLst>
          </p:cNvPr>
          <p:cNvSpPr txBox="1"/>
          <p:nvPr/>
        </p:nvSpPr>
        <p:spPr>
          <a:xfrm>
            <a:off x="9048784" y="1460734"/>
            <a:ext cx="271452" cy="600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900"/>
              <a:buFont typeface="Montserrat"/>
              <a:buNone/>
            </a:pPr>
            <a:r>
              <a:rPr lang="en-US" sz="2000" b="1" i="0" u="none" dirty="0">
                <a:solidFill>
                  <a:schemeClr val="bg1"/>
                </a:solidFill>
                <a:latin typeface="Montserrat"/>
                <a:ea typeface="Montserrat"/>
                <a:cs typeface="Montserrat"/>
                <a:sym typeface="Montserrat"/>
              </a:rPr>
              <a:t>6</a:t>
            </a:r>
            <a:endParaRPr sz="2000" dirty="0">
              <a:solidFill>
                <a:schemeClr val="bg1"/>
              </a:solidFill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D83D41D-3CB0-49E1-BE21-110E4746E791}"/>
              </a:ext>
            </a:extLst>
          </p:cNvPr>
          <p:cNvSpPr txBox="1"/>
          <p:nvPr/>
        </p:nvSpPr>
        <p:spPr>
          <a:xfrm>
            <a:off x="1031179" y="2469278"/>
            <a:ext cx="1654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chemeClr val="bg1"/>
                </a:solidFill>
              </a:rPr>
              <a:t>Order Entry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54F5B563-8B42-471A-BA4E-6A7CC174BD92}"/>
              </a:ext>
            </a:extLst>
          </p:cNvPr>
          <p:cNvSpPr txBox="1"/>
          <p:nvPr/>
        </p:nvSpPr>
        <p:spPr>
          <a:xfrm>
            <a:off x="2544946" y="2327218"/>
            <a:ext cx="16548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>
                <a:solidFill>
                  <a:schemeClr val="bg1"/>
                </a:solidFill>
              </a:rPr>
              <a:t>Complete</a:t>
            </a:r>
          </a:p>
          <a:p>
            <a:pPr algn="ctr"/>
            <a:r>
              <a:rPr lang="en-US" b="1" u="sng" dirty="0">
                <a:solidFill>
                  <a:schemeClr val="bg1"/>
                </a:solidFill>
              </a:rPr>
              <a:t> POS Trx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96D91E74-CAF9-4C6E-B8CC-59A51234ED4A}"/>
              </a:ext>
            </a:extLst>
          </p:cNvPr>
          <p:cNvSpPr txBox="1"/>
          <p:nvPr/>
        </p:nvSpPr>
        <p:spPr>
          <a:xfrm>
            <a:off x="4137406" y="2479710"/>
            <a:ext cx="1654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>
                <a:solidFill>
                  <a:schemeClr val="bg1"/>
                </a:solidFill>
              </a:rPr>
              <a:t>Receive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FE982BFB-83F1-44B3-9D6A-92CA16A9167F}"/>
              </a:ext>
            </a:extLst>
          </p:cNvPr>
          <p:cNvSpPr txBox="1"/>
          <p:nvPr/>
        </p:nvSpPr>
        <p:spPr>
          <a:xfrm>
            <a:off x="5705470" y="2503148"/>
            <a:ext cx="1654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>
                <a:solidFill>
                  <a:schemeClr val="bg1"/>
                </a:solidFill>
              </a:rPr>
              <a:t>Invoice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B4EBE3AC-F43B-478E-B50F-517FCAC8A900}"/>
              </a:ext>
            </a:extLst>
          </p:cNvPr>
          <p:cNvSpPr txBox="1"/>
          <p:nvPr/>
        </p:nvSpPr>
        <p:spPr>
          <a:xfrm>
            <a:off x="7284800" y="2503148"/>
            <a:ext cx="1654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>
                <a:solidFill>
                  <a:schemeClr val="bg1"/>
                </a:solidFill>
              </a:rPr>
              <a:t>Stage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866D6D24-8092-46E0-A88A-2031ED54C85F}"/>
              </a:ext>
            </a:extLst>
          </p:cNvPr>
          <p:cNvSpPr txBox="1"/>
          <p:nvPr/>
        </p:nvSpPr>
        <p:spPr>
          <a:xfrm>
            <a:off x="8796721" y="2327218"/>
            <a:ext cx="2000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>
                <a:solidFill>
                  <a:schemeClr val="bg1"/>
                </a:solidFill>
              </a:rPr>
              <a:t>Assemble </a:t>
            </a:r>
          </a:p>
          <a:p>
            <a:pPr algn="ctr"/>
            <a:r>
              <a:rPr lang="en-US" sz="1400" b="1" u="sng" dirty="0">
                <a:solidFill>
                  <a:schemeClr val="bg1"/>
                </a:solidFill>
              </a:rPr>
              <a:t>(when applicable)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798E7F72-5559-4210-9E84-69ED748181EF}"/>
              </a:ext>
            </a:extLst>
          </p:cNvPr>
          <p:cNvSpPr txBox="1"/>
          <p:nvPr/>
        </p:nvSpPr>
        <p:spPr>
          <a:xfrm>
            <a:off x="10488225" y="2403129"/>
            <a:ext cx="1865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>
                <a:solidFill>
                  <a:schemeClr val="bg1"/>
                </a:solidFill>
              </a:rPr>
              <a:t>In-Store Pick-Up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14CE267E-1D55-4004-B2A7-58ED434234D7}"/>
              </a:ext>
            </a:extLst>
          </p:cNvPr>
          <p:cNvSpPr txBox="1"/>
          <p:nvPr/>
        </p:nvSpPr>
        <p:spPr>
          <a:xfrm>
            <a:off x="2452766" y="134288"/>
            <a:ext cx="71579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In-Aisle Customer Special Order Process</a:t>
            </a:r>
          </a:p>
        </p:txBody>
      </p: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8FB668F5-0D67-4FFB-9646-AB1FF959840D}"/>
              </a:ext>
            </a:extLst>
          </p:cNvPr>
          <p:cNvCxnSpPr>
            <a:cxnSpLocks/>
          </p:cNvCxnSpPr>
          <p:nvPr/>
        </p:nvCxnSpPr>
        <p:spPr>
          <a:xfrm flipH="1">
            <a:off x="2558643" y="2942143"/>
            <a:ext cx="26402" cy="3769050"/>
          </a:xfrm>
          <a:prstGeom prst="line">
            <a:avLst/>
          </a:prstGeom>
          <a:ln w="381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A37BA017-9F5D-4238-ACE4-5A6E55882A27}"/>
              </a:ext>
            </a:extLst>
          </p:cNvPr>
          <p:cNvSpPr txBox="1"/>
          <p:nvPr/>
        </p:nvSpPr>
        <p:spPr>
          <a:xfrm>
            <a:off x="-85147" y="5145111"/>
            <a:ext cx="1341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Outcomes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E2488746-41C8-4D87-BFE4-46C4FA561B2B}"/>
              </a:ext>
            </a:extLst>
          </p:cNvPr>
          <p:cNvSpPr txBox="1"/>
          <p:nvPr/>
        </p:nvSpPr>
        <p:spPr>
          <a:xfrm>
            <a:off x="1158510" y="2893138"/>
            <a:ext cx="10451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00B0F0"/>
                </a:solidFill>
              </a:rPr>
              <a:t>ACENET</a:t>
            </a:r>
          </a:p>
          <a:p>
            <a:pPr algn="ctr"/>
            <a:r>
              <a:rPr lang="en-US" sz="1000" dirty="0">
                <a:solidFill>
                  <a:srgbClr val="00B0F0"/>
                </a:solidFill>
              </a:rPr>
              <a:t> - or –</a:t>
            </a:r>
          </a:p>
          <a:p>
            <a:pPr algn="ctr"/>
            <a:r>
              <a:rPr lang="en-US" sz="1000" dirty="0">
                <a:solidFill>
                  <a:srgbClr val="00B0F0"/>
                </a:solidFill>
              </a:rPr>
              <a:t>Mobile App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59645B73-14D4-43CF-81C7-77C144B15E85}"/>
              </a:ext>
            </a:extLst>
          </p:cNvPr>
          <p:cNvSpPr txBox="1"/>
          <p:nvPr/>
        </p:nvSpPr>
        <p:spPr>
          <a:xfrm>
            <a:off x="2839239" y="3007647"/>
            <a:ext cx="9588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B0F0"/>
                </a:solidFill>
              </a:rPr>
              <a:t>Eagle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A4A0856F-04BC-4F42-A593-2810CF96A153}"/>
              </a:ext>
            </a:extLst>
          </p:cNvPr>
          <p:cNvSpPr txBox="1"/>
          <p:nvPr/>
        </p:nvSpPr>
        <p:spPr>
          <a:xfrm>
            <a:off x="5997592" y="2950375"/>
            <a:ext cx="9588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B0F0"/>
                </a:solidFill>
              </a:rPr>
              <a:t>Eagle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69715B74-EB30-414A-8A3A-D4BA317F9CDB}"/>
              </a:ext>
            </a:extLst>
          </p:cNvPr>
          <p:cNvSpPr txBox="1"/>
          <p:nvPr/>
        </p:nvSpPr>
        <p:spPr>
          <a:xfrm>
            <a:off x="4273667" y="2946773"/>
            <a:ext cx="1148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B0F0"/>
                </a:solidFill>
              </a:rPr>
              <a:t>Mobile App</a:t>
            </a:r>
          </a:p>
          <a:p>
            <a:pPr algn="ctr"/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842756DD-772E-4A41-A8E0-14049C05B603}"/>
              </a:ext>
            </a:extLst>
          </p:cNvPr>
          <p:cNvSpPr txBox="1"/>
          <p:nvPr/>
        </p:nvSpPr>
        <p:spPr>
          <a:xfrm>
            <a:off x="9100425" y="2942925"/>
            <a:ext cx="9588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B0F0"/>
                </a:solidFill>
              </a:rPr>
              <a:t>Mobile App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3B1545E1-C16F-4CCA-97CD-AA581CF7E49A}"/>
              </a:ext>
            </a:extLst>
          </p:cNvPr>
          <p:cNvSpPr txBox="1"/>
          <p:nvPr/>
        </p:nvSpPr>
        <p:spPr>
          <a:xfrm>
            <a:off x="10832604" y="2901116"/>
            <a:ext cx="9588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B0F0"/>
                </a:solidFill>
              </a:rPr>
              <a:t>Mobile App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4F88531-0CA9-473B-8B3F-60B17B152FF9}"/>
              </a:ext>
            </a:extLst>
          </p:cNvPr>
          <p:cNvSpPr txBox="1"/>
          <p:nvPr/>
        </p:nvSpPr>
        <p:spPr>
          <a:xfrm>
            <a:off x="-57036" y="2711310"/>
            <a:ext cx="14268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F0"/>
                </a:solidFill>
              </a:rPr>
              <a:t>System</a:t>
            </a:r>
          </a:p>
          <a:p>
            <a:r>
              <a:rPr lang="en-US" b="1" dirty="0">
                <a:solidFill>
                  <a:srgbClr val="00B0F0"/>
                </a:solidFill>
              </a:rPr>
              <a:t>Touchpoint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F78436EF-B741-4DC5-AD27-1492173AD956}"/>
              </a:ext>
            </a:extLst>
          </p:cNvPr>
          <p:cNvSpPr txBox="1"/>
          <p:nvPr/>
        </p:nvSpPr>
        <p:spPr>
          <a:xfrm>
            <a:off x="0" y="3730597"/>
            <a:ext cx="1193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Actions</a:t>
            </a:r>
          </a:p>
        </p:txBody>
      </p:sp>
      <p:pic>
        <p:nvPicPr>
          <p:cNvPr id="106" name="Picture 105">
            <a:extLst>
              <a:ext uri="{FF2B5EF4-FFF2-40B4-BE49-F238E27FC236}">
                <a16:creationId xmlns:a16="http://schemas.microsoft.com/office/drawing/2014/main" id="{585DB146-BFAB-42CA-BFC4-960E56B31BA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52123" y="-1310"/>
            <a:ext cx="2439877" cy="756363"/>
          </a:xfrm>
          <a:prstGeom prst="rect">
            <a:avLst/>
          </a:prstGeom>
        </p:spPr>
      </p:pic>
      <p:sp>
        <p:nvSpPr>
          <p:cNvPr id="107" name="TextBox 106">
            <a:extLst>
              <a:ext uri="{FF2B5EF4-FFF2-40B4-BE49-F238E27FC236}">
                <a16:creationId xmlns:a16="http://schemas.microsoft.com/office/drawing/2014/main" id="{7924D175-992B-48E0-B55D-CF3404453456}"/>
              </a:ext>
            </a:extLst>
          </p:cNvPr>
          <p:cNvSpPr txBox="1"/>
          <p:nvPr/>
        </p:nvSpPr>
        <p:spPr>
          <a:xfrm>
            <a:off x="706637" y="5436006"/>
            <a:ext cx="1874952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FFFF00"/>
                </a:solidFill>
              </a:rPr>
              <a:t>Order transmitted to Ace RSC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FFFF00"/>
                </a:solidFill>
              </a:rPr>
              <a:t>Order confirmation sent to customer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FFFF00"/>
                </a:solidFill>
                <a:highlight>
                  <a:srgbClr val="800080"/>
                </a:highlight>
              </a:rPr>
              <a:t>Order auto-sent to Eagle as a Special Order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FFFF00"/>
                </a:solidFill>
              </a:rPr>
              <a:t>Updates ACENET’s Deliveries &amp;  Services App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0" dirty="0">
              <a:solidFill>
                <a:srgbClr val="FFFF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7701AB3-1292-4A40-9280-154AE97419F0}"/>
              </a:ext>
            </a:extLst>
          </p:cNvPr>
          <p:cNvSpPr txBox="1"/>
          <p:nvPr/>
        </p:nvSpPr>
        <p:spPr>
          <a:xfrm>
            <a:off x="826926" y="3890958"/>
            <a:ext cx="1781152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Create Stock Reserve or Customer Priority Order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Ask about assembly and/or home delivery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Sell in item’s order </a:t>
            </a:r>
            <a:r>
              <a:rPr lang="en-US" sz="1000" dirty="0" err="1">
                <a:solidFill>
                  <a:schemeClr val="bg1"/>
                </a:solidFill>
                <a:highlight>
                  <a:srgbClr val="800080"/>
                </a:highlight>
              </a:rPr>
              <a:t>multple</a:t>
            </a:r>
            <a:endParaRPr lang="en-US" sz="1000" dirty="0">
              <a:solidFill>
                <a:schemeClr val="bg1"/>
              </a:solidFill>
              <a:highlight>
                <a:srgbClr val="800080"/>
              </a:highligh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Communicate ETA</a:t>
            </a:r>
            <a:endParaRPr lang="en-US" sz="12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48C7878A-898D-4694-BD0E-8D04793D1FFE}"/>
              </a:ext>
            </a:extLst>
          </p:cNvPr>
          <p:cNvSpPr txBox="1"/>
          <p:nvPr/>
        </p:nvSpPr>
        <p:spPr>
          <a:xfrm>
            <a:off x="5751273" y="3730597"/>
            <a:ext cx="1809914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Reference order via pick sheets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Ensure no remaining balance due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Staple invoice to pick sheet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793F9A16-0228-4EC9-A63C-B93C929A3F79}"/>
              </a:ext>
            </a:extLst>
          </p:cNvPr>
          <p:cNvSpPr txBox="1"/>
          <p:nvPr/>
        </p:nvSpPr>
        <p:spPr>
          <a:xfrm>
            <a:off x="7409356" y="3666097"/>
            <a:ext cx="1697001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bg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Review pick sheets and sort them by 1) in-store pickup, no assembly 2) assembly, and 3) delivery, no assembly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Cross-reference </a:t>
            </a:r>
            <a:r>
              <a:rPr lang="en-US" sz="1000" dirty="0">
                <a:solidFill>
                  <a:schemeClr val="bg1"/>
                </a:solidFill>
                <a:highlight>
                  <a:srgbClr val="800080"/>
                </a:highlight>
              </a:rPr>
              <a:t>pick</a:t>
            </a:r>
            <a:r>
              <a:rPr lang="en-US" sz="1000" dirty="0">
                <a:solidFill>
                  <a:schemeClr val="bg1"/>
                </a:solidFill>
              </a:rPr>
              <a:t> sheets against product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Receive orders  via fulfill customer order feature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5FDA58A5-281F-4E88-8F99-BE2644408EB1}"/>
              </a:ext>
            </a:extLst>
          </p:cNvPr>
          <p:cNvSpPr txBox="1"/>
          <p:nvPr/>
        </p:nvSpPr>
        <p:spPr>
          <a:xfrm>
            <a:off x="4152724" y="3725530"/>
            <a:ext cx="1654823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Pull special orders via Sort and Seg  feature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Scan totes with Special Orders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Print pick sheets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E82CC432-F825-4F5D-A4D4-3927E8BDAE52}"/>
              </a:ext>
            </a:extLst>
          </p:cNvPr>
          <p:cNvSpPr txBox="1"/>
          <p:nvPr/>
        </p:nvSpPr>
        <p:spPr>
          <a:xfrm>
            <a:off x="2615737" y="3673443"/>
            <a:ext cx="155936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Search in Eagle by customer phone #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Import order into POS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Take 100% Deposit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Ring up items  being taken today separately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Provide receipt to customer and thank them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endParaRPr lang="en-US" sz="1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4A8583E1-E1EE-4A57-9AED-5693D045ABFF}"/>
              </a:ext>
            </a:extLst>
          </p:cNvPr>
          <p:cNvSpPr txBox="1"/>
          <p:nvPr/>
        </p:nvSpPr>
        <p:spPr>
          <a:xfrm>
            <a:off x="9013634" y="3730597"/>
            <a:ext cx="144828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Physically assemble product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Advance order via Order Prep feature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7CDE9790-DB36-492E-A8A2-48A33211A743}"/>
              </a:ext>
            </a:extLst>
          </p:cNvPr>
          <p:cNvSpPr txBox="1"/>
          <p:nvPr/>
        </p:nvSpPr>
        <p:spPr>
          <a:xfrm>
            <a:off x="10597697" y="3878163"/>
            <a:ext cx="1594303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Customer arrives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Complete pick up via the Ready for Pickup feature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Locate order in staging area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Validate pick sheet, </a:t>
            </a:r>
            <a:r>
              <a:rPr lang="en-US" sz="1000" dirty="0">
                <a:solidFill>
                  <a:schemeClr val="bg1"/>
                </a:solidFill>
                <a:highlight>
                  <a:srgbClr val="800080"/>
                </a:highlight>
              </a:rPr>
              <a:t>invoice, and order was paid in full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Thank  customer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7E72276D-302A-4E8D-AB79-6ECA5961C458}"/>
              </a:ext>
            </a:extLst>
          </p:cNvPr>
          <p:cNvCxnSpPr>
            <a:cxnSpLocks/>
          </p:cNvCxnSpPr>
          <p:nvPr/>
        </p:nvCxnSpPr>
        <p:spPr>
          <a:xfrm flipH="1">
            <a:off x="4137406" y="3019390"/>
            <a:ext cx="26402" cy="3769050"/>
          </a:xfrm>
          <a:prstGeom prst="line">
            <a:avLst/>
          </a:prstGeom>
          <a:ln w="381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4761186D-8965-4804-AAE4-F3D2B80ADD62}"/>
              </a:ext>
            </a:extLst>
          </p:cNvPr>
          <p:cNvCxnSpPr>
            <a:cxnSpLocks/>
          </p:cNvCxnSpPr>
          <p:nvPr/>
        </p:nvCxnSpPr>
        <p:spPr>
          <a:xfrm flipH="1">
            <a:off x="5745746" y="2972255"/>
            <a:ext cx="26402" cy="3769050"/>
          </a:xfrm>
          <a:prstGeom prst="line">
            <a:avLst/>
          </a:prstGeom>
          <a:ln w="381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732EB18A-F044-4288-AA2E-5B6C7F1E4F86}"/>
              </a:ext>
            </a:extLst>
          </p:cNvPr>
          <p:cNvCxnSpPr>
            <a:cxnSpLocks/>
          </p:cNvCxnSpPr>
          <p:nvPr/>
        </p:nvCxnSpPr>
        <p:spPr>
          <a:xfrm flipH="1">
            <a:off x="7422730" y="2972255"/>
            <a:ext cx="26402" cy="3769050"/>
          </a:xfrm>
          <a:prstGeom prst="line">
            <a:avLst/>
          </a:prstGeom>
          <a:ln w="381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>
            <a:extLst>
              <a:ext uri="{FF2B5EF4-FFF2-40B4-BE49-F238E27FC236}">
                <a16:creationId xmlns:a16="http://schemas.microsoft.com/office/drawing/2014/main" id="{D07ED924-B062-4107-AA35-498634813C36}"/>
              </a:ext>
            </a:extLst>
          </p:cNvPr>
          <p:cNvSpPr txBox="1"/>
          <p:nvPr/>
        </p:nvSpPr>
        <p:spPr>
          <a:xfrm>
            <a:off x="2569688" y="5472158"/>
            <a:ext cx="1630085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000" dirty="0">
              <a:solidFill>
                <a:srgbClr val="FFFF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FFFF00"/>
                </a:solidFill>
              </a:rPr>
              <a:t>Creates SKU in Eagle, if it hadn’t existed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FFFF00"/>
                </a:solidFill>
              </a:rPr>
              <a:t>Committed Qty. updated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FFFF00"/>
                </a:solidFill>
              </a:rPr>
              <a:t>Deposit amount recorded in Eagle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2CDC5074-863C-42DC-9964-AF87C979DB2F}"/>
              </a:ext>
            </a:extLst>
          </p:cNvPr>
          <p:cNvCxnSpPr>
            <a:cxnSpLocks/>
          </p:cNvCxnSpPr>
          <p:nvPr/>
        </p:nvCxnSpPr>
        <p:spPr>
          <a:xfrm flipH="1">
            <a:off x="8934406" y="2942143"/>
            <a:ext cx="26402" cy="3769050"/>
          </a:xfrm>
          <a:prstGeom prst="line">
            <a:avLst/>
          </a:prstGeom>
          <a:ln w="381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9FAA6C96-ECFF-4873-B3B3-50AB03D26847}"/>
              </a:ext>
            </a:extLst>
          </p:cNvPr>
          <p:cNvCxnSpPr>
            <a:cxnSpLocks/>
          </p:cNvCxnSpPr>
          <p:nvPr/>
        </p:nvCxnSpPr>
        <p:spPr>
          <a:xfrm flipH="1">
            <a:off x="10563015" y="2973688"/>
            <a:ext cx="26402" cy="3769050"/>
          </a:xfrm>
          <a:prstGeom prst="line">
            <a:avLst/>
          </a:prstGeom>
          <a:ln w="381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>
            <a:extLst>
              <a:ext uri="{FF2B5EF4-FFF2-40B4-BE49-F238E27FC236}">
                <a16:creationId xmlns:a16="http://schemas.microsoft.com/office/drawing/2014/main" id="{AE5B8ED2-B14E-4D7F-985A-3009E91930C4}"/>
              </a:ext>
            </a:extLst>
          </p:cNvPr>
          <p:cNvSpPr txBox="1"/>
          <p:nvPr/>
        </p:nvSpPr>
        <p:spPr>
          <a:xfrm>
            <a:off x="4140956" y="5639726"/>
            <a:ext cx="1630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FFFF00"/>
                </a:solidFill>
              </a:rPr>
              <a:t>Prepares product for invoicing and staging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C87E47DE-B566-42AF-A8C5-EB1EE5A2C87F}"/>
              </a:ext>
            </a:extLst>
          </p:cNvPr>
          <p:cNvSpPr txBox="1"/>
          <p:nvPr/>
        </p:nvSpPr>
        <p:spPr>
          <a:xfrm>
            <a:off x="8981859" y="5090972"/>
            <a:ext cx="163008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FFFF00"/>
                </a:solidFill>
              </a:rPr>
              <a:t>If order is an in-store pick up, notification  sent to customer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FFFF00"/>
                </a:solidFill>
              </a:rPr>
              <a:t>If order is to be delivered, this moves order to Ready for Delivery status in mobile app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FFFF00"/>
                </a:solidFill>
              </a:rPr>
              <a:t>Delivery notification sent to customer on delivery date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5FEF731A-D336-4536-8184-E375DF82338C}"/>
              </a:ext>
            </a:extLst>
          </p:cNvPr>
          <p:cNvSpPr txBox="1"/>
          <p:nvPr/>
        </p:nvSpPr>
        <p:spPr>
          <a:xfrm>
            <a:off x="7350633" y="5293936"/>
            <a:ext cx="163008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FFFF00"/>
                </a:solidFill>
              </a:rPr>
              <a:t>If in-store pick up, notification sent to customer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FFFF00"/>
                </a:solidFill>
              </a:rPr>
              <a:t>If to be assembled or delivered, orders are moved to Order Prep feature in mobile app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5A6BA65B-A770-4421-926D-D336AC39D7C7}"/>
              </a:ext>
            </a:extLst>
          </p:cNvPr>
          <p:cNvSpPr txBox="1"/>
          <p:nvPr/>
        </p:nvSpPr>
        <p:spPr>
          <a:xfrm>
            <a:off x="5773894" y="5291594"/>
            <a:ext cx="1622261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FFFF00"/>
                </a:solidFill>
              </a:rPr>
              <a:t>Qty. On Hand decreased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FFFF00"/>
                </a:solidFill>
              </a:rPr>
              <a:t>Committed Qty. relieved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FFFF00"/>
                </a:solidFill>
              </a:rPr>
              <a:t>Sales  transaction recorded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F3FBDD46-19C1-426C-AA91-9D2B68854351}"/>
              </a:ext>
            </a:extLst>
          </p:cNvPr>
          <p:cNvSpPr txBox="1"/>
          <p:nvPr/>
        </p:nvSpPr>
        <p:spPr>
          <a:xfrm>
            <a:off x="7607448" y="2972255"/>
            <a:ext cx="9588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B0F0"/>
                </a:solidFill>
              </a:rPr>
              <a:t>Mobile App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206B106D-55AC-46DD-A926-C272794527F7}"/>
              </a:ext>
            </a:extLst>
          </p:cNvPr>
          <p:cNvSpPr txBox="1"/>
          <p:nvPr/>
        </p:nvSpPr>
        <p:spPr>
          <a:xfrm>
            <a:off x="10597005" y="5704589"/>
            <a:ext cx="1564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FFFF00"/>
                </a:solidFill>
              </a:rPr>
              <a:t>Closed order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FFFF00"/>
                </a:solidFill>
              </a:rPr>
              <a:t>Happy customer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A12EC86E-48BC-4040-844E-EB69440367E8}"/>
              </a:ext>
            </a:extLst>
          </p:cNvPr>
          <p:cNvSpPr txBox="1"/>
          <p:nvPr/>
        </p:nvSpPr>
        <p:spPr>
          <a:xfrm>
            <a:off x="-64954" y="3330487"/>
            <a:ext cx="195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Lead / Location</a:t>
            </a:r>
          </a:p>
        </p:txBody>
      </p:sp>
      <p:pic>
        <p:nvPicPr>
          <p:cNvPr id="114" name="Picture 113">
            <a:extLst>
              <a:ext uri="{FF2B5EF4-FFF2-40B4-BE49-F238E27FC236}">
                <a16:creationId xmlns:a16="http://schemas.microsoft.com/office/drawing/2014/main" id="{038F6B58-9D20-4E53-A78E-70323149C5B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073" t="14248" r="67868" b="77112"/>
          <a:stretch/>
        </p:blipFill>
        <p:spPr>
          <a:xfrm>
            <a:off x="2020204" y="2801136"/>
            <a:ext cx="593103" cy="239025"/>
          </a:xfrm>
          <a:prstGeom prst="rect">
            <a:avLst/>
          </a:prstGeom>
        </p:spPr>
      </p:pic>
      <p:pic>
        <p:nvPicPr>
          <p:cNvPr id="115" name="cfc6faf6-91ae-46a7-a6cb-cc4193ef6c0a" descr="Image">
            <a:extLst>
              <a:ext uri="{FF2B5EF4-FFF2-40B4-BE49-F238E27FC236}">
                <a16:creationId xmlns:a16="http://schemas.microsoft.com/office/drawing/2014/main" id="{76952FF9-5834-4983-9D44-210BE33C27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76" t="40747" r="43010" b="37598"/>
          <a:stretch/>
        </p:blipFill>
        <p:spPr bwMode="auto">
          <a:xfrm rot="16200000">
            <a:off x="8496983" y="2791677"/>
            <a:ext cx="392523" cy="389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" name="Picture 115">
            <a:extLst>
              <a:ext uri="{FF2B5EF4-FFF2-40B4-BE49-F238E27FC236}">
                <a16:creationId xmlns:a16="http://schemas.microsoft.com/office/drawing/2014/main" id="{85D74C4A-1E80-407D-BDE4-6B0DCDDB8009}"/>
              </a:ext>
            </a:extLst>
          </p:cNvPr>
          <p:cNvPicPr/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415" t="78802" r="23168" b="19032"/>
          <a:stretch/>
        </p:blipFill>
        <p:spPr>
          <a:xfrm>
            <a:off x="2723493" y="3225847"/>
            <a:ext cx="1391488" cy="17953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7" name="TextBox 116">
            <a:extLst>
              <a:ext uri="{FF2B5EF4-FFF2-40B4-BE49-F238E27FC236}">
                <a16:creationId xmlns:a16="http://schemas.microsoft.com/office/drawing/2014/main" id="{5DDC3F1A-ADB7-4E5B-A0EB-2842DCC2309D}"/>
              </a:ext>
            </a:extLst>
          </p:cNvPr>
          <p:cNvSpPr txBox="1"/>
          <p:nvPr/>
        </p:nvSpPr>
        <p:spPr>
          <a:xfrm>
            <a:off x="2661823" y="3546207"/>
            <a:ext cx="15565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FFC000"/>
                </a:solidFill>
              </a:rPr>
              <a:t>Cashier at POS / Hub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581F66A-A1A9-4118-9E18-06C2C0F33215}"/>
              </a:ext>
            </a:extLst>
          </p:cNvPr>
          <p:cNvSpPr txBox="1"/>
          <p:nvPr/>
        </p:nvSpPr>
        <p:spPr>
          <a:xfrm>
            <a:off x="1069826" y="3578226"/>
            <a:ext cx="14783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FFC000"/>
                </a:solidFill>
              </a:rPr>
              <a:t>Sales Associate  In-Aisle / Hub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F8B3745E-FABF-4969-A5A8-A6F289306DCD}"/>
              </a:ext>
            </a:extLst>
          </p:cNvPr>
          <p:cNvSpPr txBox="1"/>
          <p:nvPr/>
        </p:nvSpPr>
        <p:spPr>
          <a:xfrm>
            <a:off x="4152639" y="3314184"/>
            <a:ext cx="1697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FFC000"/>
                </a:solidFill>
              </a:rPr>
              <a:t>Designated Receivers in  Back Room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93E37B16-63F8-4801-B35B-AE1A55AABDAD}"/>
              </a:ext>
            </a:extLst>
          </p:cNvPr>
          <p:cNvSpPr txBox="1"/>
          <p:nvPr/>
        </p:nvSpPr>
        <p:spPr>
          <a:xfrm>
            <a:off x="5863562" y="3361541"/>
            <a:ext cx="1571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FFC000"/>
                </a:solidFill>
              </a:rPr>
              <a:t>Back Office Store Associate/ Back Office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92762F5B-4852-4131-8325-E9193B878243}"/>
              </a:ext>
            </a:extLst>
          </p:cNvPr>
          <p:cNvSpPr txBox="1"/>
          <p:nvPr/>
        </p:nvSpPr>
        <p:spPr>
          <a:xfrm>
            <a:off x="10514740" y="3274578"/>
            <a:ext cx="1758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FFC000"/>
                </a:solidFill>
              </a:rPr>
              <a:t>Cashier or Sales Associate In-Aisle  / Hub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CCCCCB33-D390-459E-B118-F60568F326DC}"/>
              </a:ext>
            </a:extLst>
          </p:cNvPr>
          <p:cNvSpPr txBox="1"/>
          <p:nvPr/>
        </p:nvSpPr>
        <p:spPr>
          <a:xfrm>
            <a:off x="7520533" y="3320835"/>
            <a:ext cx="1342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FFC000"/>
                </a:solidFill>
              </a:rPr>
              <a:t>Designated Staff / Staging Area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A39A77CD-39FB-4CD4-B56C-F7C2328CFE0B}"/>
              </a:ext>
            </a:extLst>
          </p:cNvPr>
          <p:cNvSpPr txBox="1"/>
          <p:nvPr/>
        </p:nvSpPr>
        <p:spPr>
          <a:xfrm>
            <a:off x="9116775" y="3325114"/>
            <a:ext cx="1342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FFC000"/>
                </a:solidFill>
              </a:rPr>
              <a:t>Designated Staff / Staging Area</a:t>
            </a:r>
          </a:p>
        </p:txBody>
      </p:sp>
      <p:pic>
        <p:nvPicPr>
          <p:cNvPr id="143" name="cfc6faf6-91ae-46a7-a6cb-cc4193ef6c0a" descr="Image">
            <a:extLst>
              <a:ext uri="{FF2B5EF4-FFF2-40B4-BE49-F238E27FC236}">
                <a16:creationId xmlns:a16="http://schemas.microsoft.com/office/drawing/2014/main" id="{4B333208-6446-44AF-B7BE-1A5F3757AB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76" t="40747" r="43010" b="37598"/>
          <a:stretch/>
        </p:blipFill>
        <p:spPr bwMode="auto">
          <a:xfrm rot="16200000">
            <a:off x="5204006" y="2844828"/>
            <a:ext cx="339135" cy="336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" name="cfc6faf6-91ae-46a7-a6cb-cc4193ef6c0a" descr="Image">
            <a:extLst>
              <a:ext uri="{FF2B5EF4-FFF2-40B4-BE49-F238E27FC236}">
                <a16:creationId xmlns:a16="http://schemas.microsoft.com/office/drawing/2014/main" id="{991B3BD5-9DEB-4EA9-890F-DA0ED19107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76" t="40747" r="43010" b="37598"/>
          <a:stretch/>
        </p:blipFill>
        <p:spPr bwMode="auto">
          <a:xfrm rot="16200000">
            <a:off x="11734801" y="2776978"/>
            <a:ext cx="392523" cy="389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5" name="cfc6faf6-91ae-46a7-a6cb-cc4193ef6c0a" descr="Image">
            <a:extLst>
              <a:ext uri="{FF2B5EF4-FFF2-40B4-BE49-F238E27FC236}">
                <a16:creationId xmlns:a16="http://schemas.microsoft.com/office/drawing/2014/main" id="{55686A48-8575-4BD9-A06C-A7FF2DB437A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76" t="40747" r="43010" b="37598"/>
          <a:stretch/>
        </p:blipFill>
        <p:spPr bwMode="auto">
          <a:xfrm rot="16200000">
            <a:off x="2098058" y="3088168"/>
            <a:ext cx="392523" cy="389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6" name="Picture 145">
            <a:extLst>
              <a:ext uri="{FF2B5EF4-FFF2-40B4-BE49-F238E27FC236}">
                <a16:creationId xmlns:a16="http://schemas.microsoft.com/office/drawing/2014/main" id="{C40EE15B-3AE4-4D51-A33B-5BC7840E7023}"/>
              </a:ext>
            </a:extLst>
          </p:cNvPr>
          <p:cNvPicPr/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415" t="78802" r="23168" b="19032"/>
          <a:stretch/>
        </p:blipFill>
        <p:spPr>
          <a:xfrm>
            <a:off x="5945504" y="3193204"/>
            <a:ext cx="1391488" cy="17953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7" name="cfc6faf6-91ae-46a7-a6cb-cc4193ef6c0a" descr="Image">
            <a:extLst>
              <a:ext uri="{FF2B5EF4-FFF2-40B4-BE49-F238E27FC236}">
                <a16:creationId xmlns:a16="http://schemas.microsoft.com/office/drawing/2014/main" id="{802EEF7A-C19B-46FA-A387-D885B36127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76" t="40747" r="43010" b="37598"/>
          <a:stretch/>
        </p:blipFill>
        <p:spPr bwMode="auto">
          <a:xfrm rot="16200000">
            <a:off x="10045686" y="2936321"/>
            <a:ext cx="392523" cy="389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8" name="TextBox 147">
            <a:extLst>
              <a:ext uri="{FF2B5EF4-FFF2-40B4-BE49-F238E27FC236}">
                <a16:creationId xmlns:a16="http://schemas.microsoft.com/office/drawing/2014/main" id="{B3DE6DB1-C46D-49F4-B166-6B9A27E30DC3}"/>
              </a:ext>
            </a:extLst>
          </p:cNvPr>
          <p:cNvSpPr txBox="1"/>
          <p:nvPr/>
        </p:nvSpPr>
        <p:spPr>
          <a:xfrm>
            <a:off x="3822" y="2359400"/>
            <a:ext cx="14268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Step</a:t>
            </a:r>
          </a:p>
        </p:txBody>
      </p:sp>
    </p:spTree>
    <p:extLst>
      <p:ext uri="{BB962C8B-B14F-4D97-AF65-F5344CB8AC3E}">
        <p14:creationId xmlns:p14="http://schemas.microsoft.com/office/powerpoint/2010/main" val="4185601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460F79F8-7567-4FFD-BA3B-BE654E3C061C}"/>
              </a:ext>
            </a:extLst>
          </p:cNvPr>
          <p:cNvSpPr txBox="1"/>
          <p:nvPr/>
        </p:nvSpPr>
        <p:spPr>
          <a:xfrm>
            <a:off x="373325" y="2163484"/>
            <a:ext cx="1654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Enter Order</a:t>
            </a:r>
          </a:p>
        </p:txBody>
      </p:sp>
      <p:grpSp>
        <p:nvGrpSpPr>
          <p:cNvPr id="30" name="Группа 5">
            <a:extLst>
              <a:ext uri="{FF2B5EF4-FFF2-40B4-BE49-F238E27FC236}">
                <a16:creationId xmlns:a16="http://schemas.microsoft.com/office/drawing/2014/main" id="{D21AEF20-1C54-45DE-8415-5CC1EB277A53}"/>
              </a:ext>
            </a:extLst>
          </p:cNvPr>
          <p:cNvGrpSpPr/>
          <p:nvPr/>
        </p:nvGrpSpPr>
        <p:grpSpPr>
          <a:xfrm>
            <a:off x="903966" y="906850"/>
            <a:ext cx="1406654" cy="1222343"/>
            <a:chOff x="720725" y="2360612"/>
            <a:chExt cx="2147887" cy="2146300"/>
          </a:xfrm>
          <a:solidFill>
            <a:srgbClr val="00B050"/>
          </a:solidFill>
        </p:grpSpPr>
        <p:sp>
          <p:nvSpPr>
            <p:cNvPr id="31" name="Google Shape;128;p14">
              <a:extLst>
                <a:ext uri="{FF2B5EF4-FFF2-40B4-BE49-F238E27FC236}">
                  <a16:creationId xmlns:a16="http://schemas.microsoft.com/office/drawing/2014/main" id="{E64A0CF3-1B11-44F4-BDA5-716EC1908090}"/>
                </a:ext>
              </a:extLst>
            </p:cNvPr>
            <p:cNvSpPr/>
            <p:nvPr/>
          </p:nvSpPr>
          <p:spPr>
            <a:xfrm>
              <a:off x="1433512" y="3678237"/>
              <a:ext cx="1320800" cy="828675"/>
            </a:xfrm>
            <a:custGeom>
              <a:avLst/>
              <a:gdLst/>
              <a:ahLst/>
              <a:cxnLst/>
              <a:rect l="l" t="t" r="r" b="b"/>
              <a:pathLst>
                <a:path w="139" h="87" extrusionOk="0">
                  <a:moveTo>
                    <a:pt x="139" y="0"/>
                  </a:moveTo>
                  <a:cubicBezTo>
                    <a:pt x="133" y="5"/>
                    <a:pt x="125" y="9"/>
                    <a:pt x="117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0" y="41"/>
                    <a:pt x="0" y="63"/>
                    <a:pt x="14" y="77"/>
                  </a:cubicBezTo>
                  <a:cubicBezTo>
                    <a:pt x="20" y="84"/>
                    <a:pt x="29" y="87"/>
                    <a:pt x="38" y="87"/>
                  </a:cubicBezTo>
                  <a:cubicBezTo>
                    <a:pt x="47" y="87"/>
                    <a:pt x="56" y="84"/>
                    <a:pt x="63" y="77"/>
                  </a:cubicBezTo>
                  <a:cubicBezTo>
                    <a:pt x="139" y="0"/>
                    <a:pt x="139" y="0"/>
                    <a:pt x="139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" name="Google Shape;129;p14">
              <a:extLst>
                <a:ext uri="{FF2B5EF4-FFF2-40B4-BE49-F238E27FC236}">
                  <a16:creationId xmlns:a16="http://schemas.microsoft.com/office/drawing/2014/main" id="{47CB40DE-E21D-4B20-9912-F1AF09330164}"/>
                </a:ext>
              </a:extLst>
            </p:cNvPr>
            <p:cNvSpPr/>
            <p:nvPr/>
          </p:nvSpPr>
          <p:spPr>
            <a:xfrm>
              <a:off x="720725" y="3097212"/>
              <a:ext cx="2147887" cy="666750"/>
            </a:xfrm>
            <a:custGeom>
              <a:avLst/>
              <a:gdLst/>
              <a:ahLst/>
              <a:cxnLst/>
              <a:rect l="l" t="t" r="r" b="b"/>
              <a:pathLst>
                <a:path w="226" h="70" extrusionOk="0">
                  <a:moveTo>
                    <a:pt x="226" y="37"/>
                  </a:moveTo>
                  <a:cubicBezTo>
                    <a:pt x="225" y="45"/>
                    <a:pt x="222" y="53"/>
                    <a:pt x="216" y="59"/>
                  </a:cubicBezTo>
                  <a:cubicBezTo>
                    <a:pt x="214" y="61"/>
                    <a:pt x="214" y="61"/>
                    <a:pt x="214" y="61"/>
                  </a:cubicBezTo>
                  <a:cubicBezTo>
                    <a:pt x="221" y="55"/>
                    <a:pt x="225" y="47"/>
                    <a:pt x="226" y="38"/>
                  </a:cubicBezTo>
                  <a:cubicBezTo>
                    <a:pt x="226" y="38"/>
                    <a:pt x="226" y="37"/>
                    <a:pt x="226" y="37"/>
                  </a:cubicBezTo>
                  <a:moveTo>
                    <a:pt x="216" y="11"/>
                  </a:moveTo>
                  <a:cubicBezTo>
                    <a:pt x="222" y="17"/>
                    <a:pt x="225" y="25"/>
                    <a:pt x="226" y="33"/>
                  </a:cubicBezTo>
                  <a:cubicBezTo>
                    <a:pt x="226" y="33"/>
                    <a:pt x="226" y="32"/>
                    <a:pt x="226" y="32"/>
                  </a:cubicBezTo>
                  <a:cubicBezTo>
                    <a:pt x="225" y="24"/>
                    <a:pt x="222" y="16"/>
                    <a:pt x="216" y="11"/>
                  </a:cubicBezTo>
                  <a:moveTo>
                    <a:pt x="108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54"/>
                    <a:pt x="15" y="70"/>
                    <a:pt x="34" y="70"/>
                  </a:cubicBezTo>
                  <a:cubicBezTo>
                    <a:pt x="108" y="70"/>
                    <a:pt x="108" y="70"/>
                    <a:pt x="108" y="70"/>
                  </a:cubicBezTo>
                  <a:cubicBezTo>
                    <a:pt x="143" y="35"/>
                    <a:pt x="143" y="35"/>
                    <a:pt x="143" y="35"/>
                  </a:cubicBezTo>
                  <a:cubicBezTo>
                    <a:pt x="108" y="0"/>
                    <a:pt x="108" y="0"/>
                    <a:pt x="108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" name="Google Shape;130;p14">
              <a:extLst>
                <a:ext uri="{FF2B5EF4-FFF2-40B4-BE49-F238E27FC236}">
                  <a16:creationId xmlns:a16="http://schemas.microsoft.com/office/drawing/2014/main" id="{154E9244-2F71-4367-93FA-38BA317C02ED}"/>
                </a:ext>
              </a:extLst>
            </p:cNvPr>
            <p:cNvSpPr/>
            <p:nvPr/>
          </p:nvSpPr>
          <p:spPr>
            <a:xfrm>
              <a:off x="1747837" y="3430587"/>
              <a:ext cx="1120775" cy="333375"/>
            </a:xfrm>
            <a:custGeom>
              <a:avLst/>
              <a:gdLst/>
              <a:ahLst/>
              <a:cxnLst/>
              <a:rect l="l" t="t" r="r" b="b"/>
              <a:pathLst>
                <a:path w="118" h="35" extrusionOk="0">
                  <a:moveTo>
                    <a:pt x="35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84" y="35"/>
                    <a:pt x="84" y="35"/>
                    <a:pt x="84" y="35"/>
                  </a:cubicBezTo>
                  <a:cubicBezTo>
                    <a:pt x="92" y="35"/>
                    <a:pt x="100" y="31"/>
                    <a:pt x="106" y="26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14" y="18"/>
                    <a:pt x="117" y="10"/>
                    <a:pt x="118" y="2"/>
                  </a:cubicBezTo>
                  <a:cubicBezTo>
                    <a:pt x="118" y="2"/>
                    <a:pt x="118" y="2"/>
                    <a:pt x="118" y="2"/>
                  </a:cubicBezTo>
                  <a:cubicBezTo>
                    <a:pt x="117" y="10"/>
                    <a:pt x="114" y="18"/>
                    <a:pt x="108" y="24"/>
                  </a:cubicBezTo>
                  <a:cubicBezTo>
                    <a:pt x="101" y="31"/>
                    <a:pt x="92" y="35"/>
                    <a:pt x="83" y="35"/>
                  </a:cubicBezTo>
                  <a:cubicBezTo>
                    <a:pt x="75" y="35"/>
                    <a:pt x="66" y="31"/>
                    <a:pt x="59" y="24"/>
                  </a:cubicBezTo>
                  <a:cubicBezTo>
                    <a:pt x="35" y="0"/>
                    <a:pt x="35" y="0"/>
                    <a:pt x="35" y="0"/>
                  </a:cubicBezTo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" name="Google Shape;131;p14">
              <a:extLst>
                <a:ext uri="{FF2B5EF4-FFF2-40B4-BE49-F238E27FC236}">
                  <a16:creationId xmlns:a16="http://schemas.microsoft.com/office/drawing/2014/main" id="{E8D7B6EA-1E0B-46D5-BF8A-89D9CF998D9E}"/>
                </a:ext>
              </a:extLst>
            </p:cNvPr>
            <p:cNvSpPr/>
            <p:nvPr/>
          </p:nvSpPr>
          <p:spPr>
            <a:xfrm>
              <a:off x="1433512" y="2360612"/>
              <a:ext cx="1339850" cy="847725"/>
            </a:xfrm>
            <a:custGeom>
              <a:avLst/>
              <a:gdLst/>
              <a:ahLst/>
              <a:cxnLst/>
              <a:rect l="l" t="t" r="r" b="b"/>
              <a:pathLst>
                <a:path w="141" h="89" extrusionOk="0">
                  <a:moveTo>
                    <a:pt x="38" y="0"/>
                  </a:moveTo>
                  <a:cubicBezTo>
                    <a:pt x="29" y="0"/>
                    <a:pt x="20" y="3"/>
                    <a:pt x="14" y="10"/>
                  </a:cubicBezTo>
                  <a:cubicBezTo>
                    <a:pt x="0" y="24"/>
                    <a:pt x="0" y="46"/>
                    <a:pt x="14" y="59"/>
                  </a:cubicBezTo>
                  <a:cubicBezTo>
                    <a:pt x="33" y="78"/>
                    <a:pt x="33" y="78"/>
                    <a:pt x="33" y="78"/>
                  </a:cubicBezTo>
                  <a:cubicBezTo>
                    <a:pt x="114" y="78"/>
                    <a:pt x="114" y="78"/>
                    <a:pt x="114" y="78"/>
                  </a:cubicBezTo>
                  <a:cubicBezTo>
                    <a:pt x="115" y="78"/>
                    <a:pt x="116" y="78"/>
                    <a:pt x="116" y="78"/>
                  </a:cubicBezTo>
                  <a:cubicBezTo>
                    <a:pt x="125" y="78"/>
                    <a:pt x="134" y="82"/>
                    <a:pt x="141" y="88"/>
                  </a:cubicBezTo>
                  <a:cubicBezTo>
                    <a:pt x="141" y="89"/>
                    <a:pt x="141" y="89"/>
                    <a:pt x="141" y="89"/>
                  </a:cubicBezTo>
                  <a:cubicBezTo>
                    <a:pt x="141" y="89"/>
                    <a:pt x="141" y="89"/>
                    <a:pt x="141" y="89"/>
                  </a:cubicBezTo>
                  <a:cubicBezTo>
                    <a:pt x="141" y="89"/>
                    <a:pt x="141" y="89"/>
                    <a:pt x="141" y="88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56" y="3"/>
                    <a:pt x="47" y="0"/>
                    <a:pt x="38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" name="Google Shape;132;p14">
              <a:extLst>
                <a:ext uri="{FF2B5EF4-FFF2-40B4-BE49-F238E27FC236}">
                  <a16:creationId xmlns:a16="http://schemas.microsoft.com/office/drawing/2014/main" id="{3D8C9E18-067D-4084-A488-AE990042FDF1}"/>
                </a:ext>
              </a:extLst>
            </p:cNvPr>
            <p:cNvSpPr/>
            <p:nvPr/>
          </p:nvSpPr>
          <p:spPr>
            <a:xfrm>
              <a:off x="2516187" y="3097212"/>
              <a:ext cx="257175" cy="104775"/>
            </a:xfrm>
            <a:custGeom>
              <a:avLst/>
              <a:gdLst/>
              <a:ahLst/>
              <a:cxnLst/>
              <a:rect l="l" t="t" r="r" b="b"/>
              <a:pathLst>
                <a:path w="27" h="11" extrusionOk="0">
                  <a:moveTo>
                    <a:pt x="2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2" y="0"/>
                    <a:pt x="21" y="4"/>
                    <a:pt x="27" y="11"/>
                  </a:cubicBezTo>
                  <a:cubicBezTo>
                    <a:pt x="27" y="11"/>
                    <a:pt x="27" y="11"/>
                    <a:pt x="27" y="10"/>
                  </a:cubicBezTo>
                  <a:cubicBezTo>
                    <a:pt x="20" y="4"/>
                    <a:pt x="11" y="0"/>
                    <a:pt x="2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" name="Google Shape;133;p14">
              <a:extLst>
                <a:ext uri="{FF2B5EF4-FFF2-40B4-BE49-F238E27FC236}">
                  <a16:creationId xmlns:a16="http://schemas.microsoft.com/office/drawing/2014/main" id="{D0F5304C-1665-4CA4-8509-60792CF0A214}"/>
                </a:ext>
              </a:extLst>
            </p:cNvPr>
            <p:cNvSpPr/>
            <p:nvPr/>
          </p:nvSpPr>
          <p:spPr>
            <a:xfrm>
              <a:off x="1747837" y="3097212"/>
              <a:ext cx="768350" cy="333375"/>
            </a:xfrm>
            <a:custGeom>
              <a:avLst/>
              <a:gdLst/>
              <a:ahLst/>
              <a:cxnLst/>
              <a:rect l="l" t="t" r="r" b="b"/>
              <a:pathLst>
                <a:path w="81" h="35" extrusionOk="0">
                  <a:moveTo>
                    <a:pt x="8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65" y="4"/>
                    <a:pt x="73" y="1"/>
                    <a:pt x="81" y="0"/>
                  </a:cubicBezTo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" name="Google Shape;134;p14">
              <a:extLst>
                <a:ext uri="{FF2B5EF4-FFF2-40B4-BE49-F238E27FC236}">
                  <a16:creationId xmlns:a16="http://schemas.microsoft.com/office/drawing/2014/main" id="{2F79A2DC-88D5-465D-A8C0-6FC545A00BB0}"/>
                </a:ext>
              </a:extLst>
            </p:cNvPr>
            <p:cNvSpPr/>
            <p:nvPr/>
          </p:nvSpPr>
          <p:spPr>
            <a:xfrm>
              <a:off x="2079625" y="3097212"/>
              <a:ext cx="788987" cy="666750"/>
            </a:xfrm>
            <a:custGeom>
              <a:avLst/>
              <a:gdLst/>
              <a:ahLst/>
              <a:cxnLst/>
              <a:rect l="l" t="t" r="r" b="b"/>
              <a:pathLst>
                <a:path w="83" h="70" extrusionOk="0">
                  <a:moveTo>
                    <a:pt x="4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38" y="1"/>
                    <a:pt x="30" y="4"/>
                    <a:pt x="24" y="1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31" y="66"/>
                    <a:pt x="40" y="70"/>
                    <a:pt x="48" y="70"/>
                  </a:cubicBezTo>
                  <a:cubicBezTo>
                    <a:pt x="57" y="70"/>
                    <a:pt x="66" y="66"/>
                    <a:pt x="73" y="59"/>
                  </a:cubicBezTo>
                  <a:cubicBezTo>
                    <a:pt x="79" y="53"/>
                    <a:pt x="82" y="45"/>
                    <a:pt x="83" y="37"/>
                  </a:cubicBezTo>
                  <a:cubicBezTo>
                    <a:pt x="83" y="37"/>
                    <a:pt x="83" y="36"/>
                    <a:pt x="83" y="35"/>
                  </a:cubicBezTo>
                  <a:cubicBezTo>
                    <a:pt x="83" y="34"/>
                    <a:pt x="83" y="33"/>
                    <a:pt x="83" y="33"/>
                  </a:cubicBezTo>
                  <a:cubicBezTo>
                    <a:pt x="82" y="25"/>
                    <a:pt x="79" y="17"/>
                    <a:pt x="73" y="11"/>
                  </a:cubicBezTo>
                  <a:cubicBezTo>
                    <a:pt x="67" y="4"/>
                    <a:pt x="58" y="0"/>
                    <a:pt x="49" y="0"/>
                  </a:cubicBezTo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5" name="Google Shape;185;p14">
            <a:extLst>
              <a:ext uri="{FF2B5EF4-FFF2-40B4-BE49-F238E27FC236}">
                <a16:creationId xmlns:a16="http://schemas.microsoft.com/office/drawing/2014/main" id="{D1F36658-FCD2-480D-B524-5BE45640718F}"/>
              </a:ext>
            </a:extLst>
          </p:cNvPr>
          <p:cNvSpPr txBox="1"/>
          <p:nvPr/>
        </p:nvSpPr>
        <p:spPr>
          <a:xfrm>
            <a:off x="7428745" y="1519397"/>
            <a:ext cx="337278" cy="600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900"/>
              <a:buFont typeface="Montserrat"/>
              <a:buNone/>
            </a:pPr>
            <a:r>
              <a:rPr lang="en-US" sz="2000" b="1" i="0" u="none" dirty="0">
                <a:latin typeface="Montserrat"/>
                <a:ea typeface="Montserrat"/>
                <a:cs typeface="Montserrat"/>
                <a:sym typeface="Montserrat"/>
              </a:rPr>
              <a:t>5</a:t>
            </a:r>
            <a:endParaRPr sz="2000" dirty="0"/>
          </a:p>
        </p:txBody>
      </p:sp>
      <p:sp>
        <p:nvSpPr>
          <p:cNvPr id="76" name="Google Shape;185;p14">
            <a:extLst>
              <a:ext uri="{FF2B5EF4-FFF2-40B4-BE49-F238E27FC236}">
                <a16:creationId xmlns:a16="http://schemas.microsoft.com/office/drawing/2014/main" id="{5A206464-0784-409E-9047-1483587BF2B9}"/>
              </a:ext>
            </a:extLst>
          </p:cNvPr>
          <p:cNvSpPr txBox="1"/>
          <p:nvPr/>
        </p:nvSpPr>
        <p:spPr>
          <a:xfrm>
            <a:off x="1064013" y="1382881"/>
            <a:ext cx="203832" cy="600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900"/>
              <a:buFont typeface="Montserrat"/>
              <a:buNone/>
            </a:pPr>
            <a:r>
              <a:rPr lang="en-US" sz="2000" b="1" i="0" u="none" dirty="0">
                <a:solidFill>
                  <a:schemeClr val="bg1"/>
                </a:solidFill>
                <a:latin typeface="Montserrat"/>
                <a:ea typeface="Montserrat"/>
                <a:cs typeface="Montserrat"/>
                <a:sym typeface="Montserrat"/>
              </a:rPr>
              <a:t>7</a:t>
            </a:r>
            <a:endParaRPr sz="2000" dirty="0">
              <a:solidFill>
                <a:schemeClr val="bg1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54F5B563-8B42-471A-BA4E-6A7CC174BD92}"/>
              </a:ext>
            </a:extLst>
          </p:cNvPr>
          <p:cNvSpPr txBox="1"/>
          <p:nvPr/>
        </p:nvSpPr>
        <p:spPr>
          <a:xfrm>
            <a:off x="3098608" y="2266284"/>
            <a:ext cx="1654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>
                <a:solidFill>
                  <a:schemeClr val="bg1"/>
                </a:solidFill>
              </a:rPr>
              <a:t>Miscellaneous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14CE267E-1D55-4004-B2A7-58ED434234D7}"/>
              </a:ext>
            </a:extLst>
          </p:cNvPr>
          <p:cNvSpPr txBox="1"/>
          <p:nvPr/>
        </p:nvSpPr>
        <p:spPr>
          <a:xfrm>
            <a:off x="2452766" y="134288"/>
            <a:ext cx="71579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In-Aisle Customer Special Order Process</a:t>
            </a:r>
          </a:p>
        </p:txBody>
      </p: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8FB668F5-0D67-4FFB-9646-AB1FF959840D}"/>
              </a:ext>
            </a:extLst>
          </p:cNvPr>
          <p:cNvCxnSpPr>
            <a:cxnSpLocks/>
          </p:cNvCxnSpPr>
          <p:nvPr/>
        </p:nvCxnSpPr>
        <p:spPr>
          <a:xfrm flipH="1">
            <a:off x="2783185" y="2942143"/>
            <a:ext cx="26402" cy="3769050"/>
          </a:xfrm>
          <a:prstGeom prst="line">
            <a:avLst/>
          </a:prstGeom>
          <a:ln w="381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A37BA017-9F5D-4238-ACE4-5A6E55882A27}"/>
              </a:ext>
            </a:extLst>
          </p:cNvPr>
          <p:cNvSpPr txBox="1"/>
          <p:nvPr/>
        </p:nvSpPr>
        <p:spPr>
          <a:xfrm>
            <a:off x="-96899" y="6014286"/>
            <a:ext cx="1341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Outcome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E2488746-41C8-4D87-BFE4-46C4FA561B2B}"/>
              </a:ext>
            </a:extLst>
          </p:cNvPr>
          <p:cNvSpPr txBox="1"/>
          <p:nvPr/>
        </p:nvSpPr>
        <p:spPr>
          <a:xfrm>
            <a:off x="1158510" y="2893138"/>
            <a:ext cx="10451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00B0F0"/>
                </a:solidFill>
              </a:rPr>
              <a:t>Mobile App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4F88531-0CA9-473B-8B3F-60B17B152FF9}"/>
              </a:ext>
            </a:extLst>
          </p:cNvPr>
          <p:cNvSpPr txBox="1"/>
          <p:nvPr/>
        </p:nvSpPr>
        <p:spPr>
          <a:xfrm>
            <a:off x="-24013" y="2534842"/>
            <a:ext cx="13090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F0"/>
                </a:solidFill>
              </a:rPr>
              <a:t>System</a:t>
            </a:r>
          </a:p>
          <a:p>
            <a:r>
              <a:rPr lang="en-US" b="1" dirty="0">
                <a:solidFill>
                  <a:srgbClr val="00B0F0"/>
                </a:solidFill>
              </a:rPr>
              <a:t>Touchpoint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F78436EF-B741-4DC5-AD27-1492173AD956}"/>
              </a:ext>
            </a:extLst>
          </p:cNvPr>
          <p:cNvSpPr txBox="1"/>
          <p:nvPr/>
        </p:nvSpPr>
        <p:spPr>
          <a:xfrm>
            <a:off x="-41578" y="3981161"/>
            <a:ext cx="1193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Action</a:t>
            </a:r>
          </a:p>
        </p:txBody>
      </p:sp>
      <p:pic>
        <p:nvPicPr>
          <p:cNvPr id="106" name="Picture 105">
            <a:extLst>
              <a:ext uri="{FF2B5EF4-FFF2-40B4-BE49-F238E27FC236}">
                <a16:creationId xmlns:a16="http://schemas.microsoft.com/office/drawing/2014/main" id="{585DB146-BFAB-42CA-BFC4-960E56B31BA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77445" y="3139359"/>
            <a:ext cx="2439877" cy="756363"/>
          </a:xfrm>
          <a:prstGeom prst="rect">
            <a:avLst/>
          </a:prstGeom>
        </p:spPr>
      </p:pic>
      <p:sp>
        <p:nvSpPr>
          <p:cNvPr id="124" name="TextBox 123">
            <a:extLst>
              <a:ext uri="{FF2B5EF4-FFF2-40B4-BE49-F238E27FC236}">
                <a16:creationId xmlns:a16="http://schemas.microsoft.com/office/drawing/2014/main" id="{E82CC432-F825-4F5D-A4D4-3927E8BDAE52}"/>
              </a:ext>
            </a:extLst>
          </p:cNvPr>
          <p:cNvSpPr txBox="1"/>
          <p:nvPr/>
        </p:nvSpPr>
        <p:spPr>
          <a:xfrm>
            <a:off x="2874867" y="3817927"/>
            <a:ext cx="1811021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Location code non-stocked special orders as ‘DNRSP’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Flag large quantities as unusual usage in ITR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Review open orders from POS  or ACENET Customer Order Tracking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endParaRPr lang="en-US" sz="1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7E72276D-302A-4E8D-AB79-6ECA5961C458}"/>
              </a:ext>
            </a:extLst>
          </p:cNvPr>
          <p:cNvCxnSpPr>
            <a:cxnSpLocks/>
          </p:cNvCxnSpPr>
          <p:nvPr/>
        </p:nvCxnSpPr>
        <p:spPr>
          <a:xfrm flipH="1">
            <a:off x="5285437" y="2984911"/>
            <a:ext cx="26402" cy="3769050"/>
          </a:xfrm>
          <a:prstGeom prst="line">
            <a:avLst/>
          </a:prstGeom>
          <a:ln w="381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>
            <a:extLst>
              <a:ext uri="{FF2B5EF4-FFF2-40B4-BE49-F238E27FC236}">
                <a16:creationId xmlns:a16="http://schemas.microsoft.com/office/drawing/2014/main" id="{E1ED7BEE-961B-473F-B651-5FA0060257BD}"/>
              </a:ext>
            </a:extLst>
          </p:cNvPr>
          <p:cNvSpPr txBox="1"/>
          <p:nvPr/>
        </p:nvSpPr>
        <p:spPr>
          <a:xfrm>
            <a:off x="814579" y="2272863"/>
            <a:ext cx="1654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>
                <a:solidFill>
                  <a:schemeClr val="bg1"/>
                </a:solidFill>
              </a:rPr>
              <a:t>Deliver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982E5117-97BF-4717-AD01-AD5649237816}"/>
              </a:ext>
            </a:extLst>
          </p:cNvPr>
          <p:cNvSpPr txBox="1"/>
          <p:nvPr/>
        </p:nvSpPr>
        <p:spPr>
          <a:xfrm>
            <a:off x="903966" y="3959502"/>
            <a:ext cx="204036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Pack up product/paperwork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Create route in Needs Delivery feature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Load up delivery vehicle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Contact customer to provide time range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Validate pick </a:t>
            </a:r>
            <a:r>
              <a:rPr lang="en-US" sz="1000" dirty="0">
                <a:solidFill>
                  <a:schemeClr val="bg1"/>
                </a:solidFill>
                <a:highlight>
                  <a:srgbClr val="800080"/>
                </a:highlight>
              </a:rPr>
              <a:t>sheet, invoice , and order was paid in full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Take signature where appliable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Take photo for unattended deliveries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  <a:highlight>
                  <a:srgbClr val="800080"/>
                </a:highlight>
              </a:rPr>
              <a:t>Complete delivery in mobile app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Thank customer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1B0115DB-3EDC-4381-BFA3-DD32E85EBD4A}"/>
              </a:ext>
            </a:extLst>
          </p:cNvPr>
          <p:cNvSpPr txBox="1"/>
          <p:nvPr/>
        </p:nvSpPr>
        <p:spPr>
          <a:xfrm>
            <a:off x="938988" y="6212216"/>
            <a:ext cx="15640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000" dirty="0">
              <a:solidFill>
                <a:srgbClr val="FFFF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FFFF00"/>
                </a:solidFill>
              </a:rPr>
              <a:t>Closed order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FFFF00"/>
                </a:solidFill>
              </a:rPr>
              <a:t>Happy customer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581C1AAD-CD92-47CF-BBFD-A13606035740}"/>
              </a:ext>
            </a:extLst>
          </p:cNvPr>
          <p:cNvSpPr txBox="1"/>
          <p:nvPr/>
        </p:nvSpPr>
        <p:spPr>
          <a:xfrm>
            <a:off x="-96899" y="3245095"/>
            <a:ext cx="195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Lead / Location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3017B40B-12FF-4E7E-8F0A-EFAE8F8C5E21}"/>
              </a:ext>
            </a:extLst>
          </p:cNvPr>
          <p:cNvSpPr txBox="1"/>
          <p:nvPr/>
        </p:nvSpPr>
        <p:spPr>
          <a:xfrm>
            <a:off x="855917" y="3534274"/>
            <a:ext cx="1884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FFC000"/>
                </a:solidFill>
              </a:rPr>
              <a:t>Designated Associate / Delivery Destination</a:t>
            </a:r>
          </a:p>
        </p:txBody>
      </p:sp>
      <p:pic>
        <p:nvPicPr>
          <p:cNvPr id="118" name="cfc6faf6-91ae-46a7-a6cb-cc4193ef6c0a" descr="Image">
            <a:extLst>
              <a:ext uri="{FF2B5EF4-FFF2-40B4-BE49-F238E27FC236}">
                <a16:creationId xmlns:a16="http://schemas.microsoft.com/office/drawing/2014/main" id="{CB854CB9-4CD5-49AA-BDFB-C3CE245830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76" t="40747" r="43010" b="37598"/>
          <a:stretch/>
        </p:blipFill>
        <p:spPr bwMode="auto">
          <a:xfrm rot="16200000">
            <a:off x="2187911" y="2790395"/>
            <a:ext cx="392523" cy="389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0" name="TextBox 119">
            <a:extLst>
              <a:ext uri="{FF2B5EF4-FFF2-40B4-BE49-F238E27FC236}">
                <a16:creationId xmlns:a16="http://schemas.microsoft.com/office/drawing/2014/main" id="{FD04ED1D-CED8-458F-87CE-BD43271D98E0}"/>
              </a:ext>
            </a:extLst>
          </p:cNvPr>
          <p:cNvSpPr txBox="1"/>
          <p:nvPr/>
        </p:nvSpPr>
        <p:spPr>
          <a:xfrm>
            <a:off x="3068322" y="3243766"/>
            <a:ext cx="16962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FFC000"/>
                </a:solidFill>
              </a:rPr>
              <a:t>Back Office Store Associate / Back Office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4E31C764-03BE-46E3-8A10-07D21F7D3EAE}"/>
              </a:ext>
            </a:extLst>
          </p:cNvPr>
          <p:cNvSpPr txBox="1"/>
          <p:nvPr/>
        </p:nvSpPr>
        <p:spPr>
          <a:xfrm>
            <a:off x="2897130" y="5904440"/>
            <a:ext cx="23645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FFFF00"/>
                </a:solidFill>
              </a:rPr>
              <a:t>Review the sales performance of special order items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FFFF00"/>
                </a:solidFill>
              </a:rPr>
              <a:t>Keeps items from being reordered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FFFF00"/>
                </a:solidFill>
              </a:rPr>
              <a:t>Addresses order point issues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FFFF00"/>
                </a:solidFill>
              </a:rPr>
              <a:t>Remedies overdue outstanding orders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128" name="Picture 127">
            <a:extLst>
              <a:ext uri="{FF2B5EF4-FFF2-40B4-BE49-F238E27FC236}">
                <a16:creationId xmlns:a16="http://schemas.microsoft.com/office/drawing/2014/main" id="{CBB930D0-2365-492C-8C7B-DC94B1BF6B6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073" t="14248" r="67868" b="77112"/>
          <a:stretch/>
        </p:blipFill>
        <p:spPr>
          <a:xfrm>
            <a:off x="4227514" y="2989065"/>
            <a:ext cx="593103" cy="239025"/>
          </a:xfrm>
          <a:prstGeom prst="rect">
            <a:avLst/>
          </a:prstGeom>
        </p:spPr>
      </p:pic>
      <p:pic>
        <p:nvPicPr>
          <p:cNvPr id="129" name="Picture 128">
            <a:extLst>
              <a:ext uri="{FF2B5EF4-FFF2-40B4-BE49-F238E27FC236}">
                <a16:creationId xmlns:a16="http://schemas.microsoft.com/office/drawing/2014/main" id="{7BF1428D-EAEF-47EA-9101-9CDA092B48D0}"/>
              </a:ext>
            </a:extLst>
          </p:cNvPr>
          <p:cNvPicPr/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415" t="78802" r="23168" b="19032"/>
          <a:stretch/>
        </p:blipFill>
        <p:spPr>
          <a:xfrm>
            <a:off x="3950143" y="2680060"/>
            <a:ext cx="1391488" cy="17953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0" name="TextBox 129">
            <a:extLst>
              <a:ext uri="{FF2B5EF4-FFF2-40B4-BE49-F238E27FC236}">
                <a16:creationId xmlns:a16="http://schemas.microsoft.com/office/drawing/2014/main" id="{7FB453C3-6B9E-4400-AA0E-0F6DF8DAB7FD}"/>
              </a:ext>
            </a:extLst>
          </p:cNvPr>
          <p:cNvSpPr txBox="1"/>
          <p:nvPr/>
        </p:nvSpPr>
        <p:spPr>
          <a:xfrm>
            <a:off x="3089712" y="2695256"/>
            <a:ext cx="10451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00B0F0"/>
                </a:solidFill>
              </a:rPr>
              <a:t>Epicor</a:t>
            </a:r>
          </a:p>
          <a:p>
            <a:pPr algn="ctr"/>
            <a:r>
              <a:rPr lang="en-US" sz="1000" dirty="0">
                <a:solidFill>
                  <a:srgbClr val="00B0F0"/>
                </a:solidFill>
              </a:rPr>
              <a:t> - or –</a:t>
            </a:r>
          </a:p>
          <a:p>
            <a:pPr algn="ctr"/>
            <a:r>
              <a:rPr lang="en-US" sz="1000" dirty="0">
                <a:solidFill>
                  <a:srgbClr val="00B0F0"/>
                </a:solidFill>
              </a:rPr>
              <a:t>ACENET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BD2120B8-A150-49D8-9063-875F5C702BD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8241" t="72416" r="28776" b="22649"/>
          <a:stretch/>
        </p:blipFill>
        <p:spPr>
          <a:xfrm>
            <a:off x="8049777" y="4239214"/>
            <a:ext cx="363680" cy="338404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7C1C90EB-7886-4DD6-BBA5-E6A7E372CD98}"/>
              </a:ext>
            </a:extLst>
          </p:cNvPr>
          <p:cNvSpPr txBox="1"/>
          <p:nvPr/>
        </p:nvSpPr>
        <p:spPr>
          <a:xfrm>
            <a:off x="6584875" y="4156779"/>
            <a:ext cx="1391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Use this icon for Delivery</a:t>
            </a:r>
          </a:p>
        </p:txBody>
      </p:sp>
    </p:spTree>
    <p:extLst>
      <p:ext uri="{BB962C8B-B14F-4D97-AF65-F5344CB8AC3E}">
        <p14:creationId xmlns:p14="http://schemas.microsoft.com/office/powerpoint/2010/main" val="2067400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1185</TotalTime>
  <Words>524</Words>
  <Application>Microsoft Office PowerPoint</Application>
  <PresentationFormat>Widescreen</PresentationFormat>
  <Paragraphs>141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Montserrat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Reyes, Jacob</dc:creator>
  <cp:lastModifiedBy>Reyes, Jacob</cp:lastModifiedBy>
  <cp:revision>67</cp:revision>
  <cp:lastPrinted>2021-12-06T20:49:31Z</cp:lastPrinted>
  <dcterms:created xsi:type="dcterms:W3CDTF">2021-10-14T00:26:58Z</dcterms:created>
  <dcterms:modified xsi:type="dcterms:W3CDTF">2021-12-07T13:37:03Z</dcterms:modified>
</cp:coreProperties>
</file>